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74" r:id="rId3"/>
    <p:sldId id="263" r:id="rId4"/>
    <p:sldId id="269" r:id="rId5"/>
    <p:sldId id="333" r:id="rId6"/>
    <p:sldId id="330" r:id="rId7"/>
    <p:sldId id="329" r:id="rId8"/>
    <p:sldId id="331" r:id="rId9"/>
    <p:sldId id="326" r:id="rId10"/>
    <p:sldId id="341" r:id="rId11"/>
    <p:sldId id="332" r:id="rId12"/>
    <p:sldId id="343" r:id="rId13"/>
    <p:sldId id="342" r:id="rId14"/>
    <p:sldId id="334" r:id="rId15"/>
    <p:sldId id="319" r:id="rId16"/>
    <p:sldId id="340" r:id="rId17"/>
    <p:sldId id="345" r:id="rId18"/>
    <p:sldId id="346" r:id="rId19"/>
    <p:sldId id="347" r:id="rId20"/>
    <p:sldId id="348" r:id="rId21"/>
    <p:sldId id="349" r:id="rId22"/>
    <p:sldId id="363" r:id="rId23"/>
    <p:sldId id="366" r:id="rId24"/>
    <p:sldId id="365" r:id="rId25"/>
    <p:sldId id="350" r:id="rId26"/>
    <p:sldId id="358" r:id="rId27"/>
    <p:sldId id="359" r:id="rId28"/>
    <p:sldId id="364" r:id="rId29"/>
    <p:sldId id="352" r:id="rId30"/>
    <p:sldId id="276" r:id="rId31"/>
    <p:sldId id="354" r:id="rId32"/>
    <p:sldId id="353" r:id="rId33"/>
    <p:sldId id="355" r:id="rId34"/>
    <p:sldId id="367" r:id="rId35"/>
    <p:sldId id="368" r:id="rId36"/>
    <p:sldId id="371" r:id="rId37"/>
    <p:sldId id="370" r:id="rId38"/>
    <p:sldId id="373" r:id="rId39"/>
    <p:sldId id="374" r:id="rId40"/>
    <p:sldId id="375" r:id="rId41"/>
    <p:sldId id="372" r:id="rId42"/>
    <p:sldId id="369" r:id="rId43"/>
    <p:sldId id="320" r:id="rId44"/>
    <p:sldId id="339" r:id="rId45"/>
    <p:sldId id="321" r:id="rId46"/>
    <p:sldId id="362" r:id="rId47"/>
    <p:sldId id="351" r:id="rId48"/>
    <p:sldId id="361" r:id="rId49"/>
    <p:sldId id="305" r:id="rId50"/>
    <p:sldId id="311" r:id="rId51"/>
    <p:sldId id="300" r:id="rId52"/>
    <p:sldId id="303" r:id="rId53"/>
    <p:sldId id="304" r:id="rId54"/>
    <p:sldId id="301" r:id="rId55"/>
    <p:sldId id="308" r:id="rId56"/>
    <p:sldId id="309" r:id="rId57"/>
    <p:sldId id="316" r:id="rId58"/>
    <p:sldId id="327" r:id="rId59"/>
    <p:sldId id="306" r:id="rId60"/>
    <p:sldId id="312" r:id="rId61"/>
    <p:sldId id="317" r:id="rId62"/>
    <p:sldId id="307" r:id="rId63"/>
    <p:sldId id="328" r:id="rId64"/>
    <p:sldId id="267" r:id="rId65"/>
    <p:sldId id="264" r:id="rId66"/>
    <p:sldId id="268" r:id="rId67"/>
    <p:sldId id="265" r:id="rId68"/>
    <p:sldId id="270" r:id="rId69"/>
    <p:sldId id="295" r:id="rId70"/>
    <p:sldId id="296" r:id="rId71"/>
    <p:sldId id="275" r:id="rId72"/>
    <p:sldId id="277" r:id="rId73"/>
    <p:sldId id="278" r:id="rId74"/>
    <p:sldId id="279" r:id="rId75"/>
    <p:sldId id="298" r:id="rId76"/>
    <p:sldId id="280" r:id="rId77"/>
    <p:sldId id="324" r:id="rId78"/>
    <p:sldId id="323" r:id="rId79"/>
    <p:sldId id="325" r:id="rId80"/>
    <p:sldId id="29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9D18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7" autoAdjust="0"/>
    <p:restoredTop sz="95332" autoAdjust="0"/>
  </p:normalViewPr>
  <p:slideViewPr>
    <p:cSldViewPr snapToGrid="0">
      <p:cViewPr>
        <p:scale>
          <a:sx n="75" d="100"/>
          <a:sy n="75" d="100"/>
        </p:scale>
        <p:origin x="27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78A5F-2A79-416F-8ABD-E062CB684EA2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ACF37-FE19-4DB2-99BF-71C8C0884A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6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ACF37-FE19-4DB2-99BF-71C8C0884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7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ACF37-FE19-4DB2-99BF-71C8C0884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05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ACF37-FE19-4DB2-99BF-71C8C0884A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7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ACF37-FE19-4DB2-99BF-71C8C0884A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0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ACF37-FE19-4DB2-99BF-71C8C0884A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2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ACF37-FE19-4DB2-99BF-71C8C0884A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9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ACF37-FE19-4DB2-99BF-71C8C0884A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9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8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1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8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20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9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5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7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1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7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BF4F6-FB13-4D34-A10B-51F161CDA1A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9E42C-9A67-4098-B602-DB88A8A5B7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8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SPATIAL </a:t>
            </a:r>
            <a:br>
              <a:rPr lang="en-US" dirty="0" smtClean="0"/>
            </a:br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8658" y="3602038"/>
            <a:ext cx="6534684" cy="1655762"/>
          </a:xfrm>
        </p:spPr>
        <p:txBody>
          <a:bodyPr/>
          <a:lstStyle/>
          <a:p>
            <a:r>
              <a:rPr lang="en-US" dirty="0" smtClean="0"/>
              <a:t>(The title is funny because it means different things depending on where you put the emphasis)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3227" y="1122363"/>
            <a:ext cx="3458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PROJECTION - BASED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48045" y="1888226"/>
            <a:ext cx="2329132" cy="535400"/>
          </a:xfrm>
          <a:custGeom>
            <a:avLst/>
            <a:gdLst>
              <a:gd name="connsiteX0" fmla="*/ 0 w 2329132"/>
              <a:gd name="connsiteY0" fmla="*/ 448574 h 535400"/>
              <a:gd name="connsiteX1" fmla="*/ 43132 w 2329132"/>
              <a:gd name="connsiteY1" fmla="*/ 431321 h 535400"/>
              <a:gd name="connsiteX2" fmla="*/ 69012 w 2329132"/>
              <a:gd name="connsiteY2" fmla="*/ 396816 h 535400"/>
              <a:gd name="connsiteX3" fmla="*/ 138023 w 2329132"/>
              <a:gd name="connsiteY3" fmla="*/ 345057 h 535400"/>
              <a:gd name="connsiteX4" fmla="*/ 172529 w 2329132"/>
              <a:gd name="connsiteY4" fmla="*/ 327804 h 535400"/>
              <a:gd name="connsiteX5" fmla="*/ 241540 w 2329132"/>
              <a:gd name="connsiteY5" fmla="*/ 267419 h 535400"/>
              <a:gd name="connsiteX6" fmla="*/ 267419 w 2329132"/>
              <a:gd name="connsiteY6" fmla="*/ 241540 h 535400"/>
              <a:gd name="connsiteX7" fmla="*/ 301925 w 2329132"/>
              <a:gd name="connsiteY7" fmla="*/ 189782 h 535400"/>
              <a:gd name="connsiteX8" fmla="*/ 310551 w 2329132"/>
              <a:gd name="connsiteY8" fmla="*/ 163902 h 535400"/>
              <a:gd name="connsiteX9" fmla="*/ 276046 w 2329132"/>
              <a:gd name="connsiteY9" fmla="*/ 301925 h 535400"/>
              <a:gd name="connsiteX10" fmla="*/ 250166 w 2329132"/>
              <a:gd name="connsiteY10" fmla="*/ 388189 h 535400"/>
              <a:gd name="connsiteX11" fmla="*/ 241540 w 2329132"/>
              <a:gd name="connsiteY11" fmla="*/ 457200 h 535400"/>
              <a:gd name="connsiteX12" fmla="*/ 258793 w 2329132"/>
              <a:gd name="connsiteY12" fmla="*/ 431321 h 535400"/>
              <a:gd name="connsiteX13" fmla="*/ 276046 w 2329132"/>
              <a:gd name="connsiteY13" fmla="*/ 396816 h 535400"/>
              <a:gd name="connsiteX14" fmla="*/ 284672 w 2329132"/>
              <a:gd name="connsiteY14" fmla="*/ 370936 h 535400"/>
              <a:gd name="connsiteX15" fmla="*/ 370936 w 2329132"/>
              <a:gd name="connsiteY15" fmla="*/ 250166 h 535400"/>
              <a:gd name="connsiteX16" fmla="*/ 388189 w 2329132"/>
              <a:gd name="connsiteY16" fmla="*/ 215661 h 535400"/>
              <a:gd name="connsiteX17" fmla="*/ 465827 w 2329132"/>
              <a:gd name="connsiteY17" fmla="*/ 120770 h 535400"/>
              <a:gd name="connsiteX18" fmla="*/ 526212 w 2329132"/>
              <a:gd name="connsiteY18" fmla="*/ 51759 h 535400"/>
              <a:gd name="connsiteX19" fmla="*/ 543464 w 2329132"/>
              <a:gd name="connsiteY19" fmla="*/ 86265 h 535400"/>
              <a:gd name="connsiteX20" fmla="*/ 526212 w 2329132"/>
              <a:gd name="connsiteY20" fmla="*/ 258793 h 535400"/>
              <a:gd name="connsiteX21" fmla="*/ 517585 w 2329132"/>
              <a:gd name="connsiteY21" fmla="*/ 362310 h 535400"/>
              <a:gd name="connsiteX22" fmla="*/ 491706 w 2329132"/>
              <a:gd name="connsiteY22" fmla="*/ 439948 h 535400"/>
              <a:gd name="connsiteX23" fmla="*/ 500332 w 2329132"/>
              <a:gd name="connsiteY23" fmla="*/ 414068 h 535400"/>
              <a:gd name="connsiteX24" fmla="*/ 517585 w 2329132"/>
              <a:gd name="connsiteY24" fmla="*/ 388189 h 535400"/>
              <a:gd name="connsiteX25" fmla="*/ 595223 w 2329132"/>
              <a:gd name="connsiteY25" fmla="*/ 310551 h 535400"/>
              <a:gd name="connsiteX26" fmla="*/ 715993 w 2329132"/>
              <a:gd name="connsiteY26" fmla="*/ 215661 h 535400"/>
              <a:gd name="connsiteX27" fmla="*/ 862642 w 2329132"/>
              <a:gd name="connsiteY27" fmla="*/ 120770 h 535400"/>
              <a:gd name="connsiteX28" fmla="*/ 940280 w 2329132"/>
              <a:gd name="connsiteY28" fmla="*/ 60385 h 535400"/>
              <a:gd name="connsiteX29" fmla="*/ 940280 w 2329132"/>
              <a:gd name="connsiteY29" fmla="*/ 138023 h 535400"/>
              <a:gd name="connsiteX30" fmla="*/ 879895 w 2329132"/>
              <a:gd name="connsiteY30" fmla="*/ 284672 h 535400"/>
              <a:gd name="connsiteX31" fmla="*/ 871268 w 2329132"/>
              <a:gd name="connsiteY31" fmla="*/ 310551 h 535400"/>
              <a:gd name="connsiteX32" fmla="*/ 854015 w 2329132"/>
              <a:gd name="connsiteY32" fmla="*/ 345057 h 535400"/>
              <a:gd name="connsiteX33" fmla="*/ 810883 w 2329132"/>
              <a:gd name="connsiteY33" fmla="*/ 439948 h 535400"/>
              <a:gd name="connsiteX34" fmla="*/ 802257 w 2329132"/>
              <a:gd name="connsiteY34" fmla="*/ 474453 h 535400"/>
              <a:gd name="connsiteX35" fmla="*/ 810883 w 2329132"/>
              <a:gd name="connsiteY35" fmla="*/ 448574 h 535400"/>
              <a:gd name="connsiteX36" fmla="*/ 836763 w 2329132"/>
              <a:gd name="connsiteY36" fmla="*/ 405442 h 535400"/>
              <a:gd name="connsiteX37" fmla="*/ 862642 w 2329132"/>
              <a:gd name="connsiteY37" fmla="*/ 379563 h 535400"/>
              <a:gd name="connsiteX38" fmla="*/ 879895 w 2329132"/>
              <a:gd name="connsiteY38" fmla="*/ 353683 h 535400"/>
              <a:gd name="connsiteX39" fmla="*/ 940280 w 2329132"/>
              <a:gd name="connsiteY39" fmla="*/ 276046 h 535400"/>
              <a:gd name="connsiteX40" fmla="*/ 974785 w 2329132"/>
              <a:gd name="connsiteY40" fmla="*/ 250166 h 535400"/>
              <a:gd name="connsiteX41" fmla="*/ 992038 w 2329132"/>
              <a:gd name="connsiteY41" fmla="*/ 224287 h 535400"/>
              <a:gd name="connsiteX42" fmla="*/ 1104181 w 2329132"/>
              <a:gd name="connsiteY42" fmla="*/ 103517 h 535400"/>
              <a:gd name="connsiteX43" fmla="*/ 1130061 w 2329132"/>
              <a:gd name="connsiteY43" fmla="*/ 77638 h 535400"/>
              <a:gd name="connsiteX44" fmla="*/ 1190446 w 2329132"/>
              <a:gd name="connsiteY44" fmla="*/ 0 h 535400"/>
              <a:gd name="connsiteX45" fmla="*/ 1181819 w 2329132"/>
              <a:gd name="connsiteY45" fmla="*/ 43132 h 535400"/>
              <a:gd name="connsiteX46" fmla="*/ 1173193 w 2329132"/>
              <a:gd name="connsiteY46" fmla="*/ 94891 h 535400"/>
              <a:gd name="connsiteX47" fmla="*/ 1155940 w 2329132"/>
              <a:gd name="connsiteY47" fmla="*/ 163902 h 535400"/>
              <a:gd name="connsiteX48" fmla="*/ 1121434 w 2329132"/>
              <a:gd name="connsiteY48" fmla="*/ 336431 h 535400"/>
              <a:gd name="connsiteX49" fmla="*/ 1095555 w 2329132"/>
              <a:gd name="connsiteY49" fmla="*/ 422695 h 535400"/>
              <a:gd name="connsiteX50" fmla="*/ 1086929 w 2329132"/>
              <a:gd name="connsiteY50" fmla="*/ 448574 h 535400"/>
              <a:gd name="connsiteX51" fmla="*/ 1130061 w 2329132"/>
              <a:gd name="connsiteY51" fmla="*/ 422695 h 535400"/>
              <a:gd name="connsiteX52" fmla="*/ 1216325 w 2329132"/>
              <a:gd name="connsiteY52" fmla="*/ 353683 h 535400"/>
              <a:gd name="connsiteX53" fmla="*/ 1380227 w 2329132"/>
              <a:gd name="connsiteY53" fmla="*/ 241540 h 535400"/>
              <a:gd name="connsiteX54" fmla="*/ 1423359 w 2329132"/>
              <a:gd name="connsiteY54" fmla="*/ 215661 h 535400"/>
              <a:gd name="connsiteX55" fmla="*/ 1544129 w 2329132"/>
              <a:gd name="connsiteY55" fmla="*/ 155276 h 535400"/>
              <a:gd name="connsiteX56" fmla="*/ 1570008 w 2329132"/>
              <a:gd name="connsiteY56" fmla="*/ 138023 h 535400"/>
              <a:gd name="connsiteX57" fmla="*/ 1604513 w 2329132"/>
              <a:gd name="connsiteY57" fmla="*/ 112144 h 535400"/>
              <a:gd name="connsiteX58" fmla="*/ 1656272 w 2329132"/>
              <a:gd name="connsiteY58" fmla="*/ 94891 h 535400"/>
              <a:gd name="connsiteX59" fmla="*/ 1690778 w 2329132"/>
              <a:gd name="connsiteY59" fmla="*/ 120770 h 535400"/>
              <a:gd name="connsiteX60" fmla="*/ 1664898 w 2329132"/>
              <a:gd name="connsiteY60" fmla="*/ 345057 h 535400"/>
              <a:gd name="connsiteX61" fmla="*/ 1682151 w 2329132"/>
              <a:gd name="connsiteY61" fmla="*/ 327804 h 535400"/>
              <a:gd name="connsiteX62" fmla="*/ 1751163 w 2329132"/>
              <a:gd name="connsiteY62" fmla="*/ 284672 h 535400"/>
              <a:gd name="connsiteX63" fmla="*/ 1820174 w 2329132"/>
              <a:gd name="connsiteY63" fmla="*/ 241540 h 535400"/>
              <a:gd name="connsiteX64" fmla="*/ 1863306 w 2329132"/>
              <a:gd name="connsiteY64" fmla="*/ 215661 h 535400"/>
              <a:gd name="connsiteX65" fmla="*/ 1915064 w 2329132"/>
              <a:gd name="connsiteY65" fmla="*/ 198408 h 535400"/>
              <a:gd name="connsiteX66" fmla="*/ 1889185 w 2329132"/>
              <a:gd name="connsiteY66" fmla="*/ 241540 h 535400"/>
              <a:gd name="connsiteX67" fmla="*/ 1871932 w 2329132"/>
              <a:gd name="connsiteY67" fmla="*/ 293299 h 535400"/>
              <a:gd name="connsiteX68" fmla="*/ 1794295 w 2329132"/>
              <a:gd name="connsiteY68" fmla="*/ 414068 h 535400"/>
              <a:gd name="connsiteX69" fmla="*/ 1785668 w 2329132"/>
              <a:gd name="connsiteY69" fmla="*/ 439948 h 535400"/>
              <a:gd name="connsiteX70" fmla="*/ 1768415 w 2329132"/>
              <a:gd name="connsiteY70" fmla="*/ 465827 h 535400"/>
              <a:gd name="connsiteX71" fmla="*/ 1751163 w 2329132"/>
              <a:gd name="connsiteY71" fmla="*/ 508959 h 535400"/>
              <a:gd name="connsiteX72" fmla="*/ 1742536 w 2329132"/>
              <a:gd name="connsiteY72" fmla="*/ 534838 h 535400"/>
              <a:gd name="connsiteX73" fmla="*/ 1785668 w 2329132"/>
              <a:gd name="connsiteY73" fmla="*/ 517585 h 535400"/>
              <a:gd name="connsiteX74" fmla="*/ 1820174 w 2329132"/>
              <a:gd name="connsiteY74" fmla="*/ 508959 h 535400"/>
              <a:gd name="connsiteX75" fmla="*/ 1880559 w 2329132"/>
              <a:gd name="connsiteY75" fmla="*/ 483080 h 535400"/>
              <a:gd name="connsiteX76" fmla="*/ 2070340 w 2329132"/>
              <a:gd name="connsiteY76" fmla="*/ 422695 h 535400"/>
              <a:gd name="connsiteX77" fmla="*/ 2122098 w 2329132"/>
              <a:gd name="connsiteY77" fmla="*/ 414068 h 535400"/>
              <a:gd name="connsiteX78" fmla="*/ 2191110 w 2329132"/>
              <a:gd name="connsiteY78" fmla="*/ 396816 h 535400"/>
              <a:gd name="connsiteX79" fmla="*/ 2234242 w 2329132"/>
              <a:gd name="connsiteY79" fmla="*/ 388189 h 535400"/>
              <a:gd name="connsiteX80" fmla="*/ 2294627 w 2329132"/>
              <a:gd name="connsiteY80" fmla="*/ 362310 h 535400"/>
              <a:gd name="connsiteX81" fmla="*/ 2329132 w 2329132"/>
              <a:gd name="connsiteY81" fmla="*/ 353683 h 5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329132" h="535400">
                <a:moveTo>
                  <a:pt x="0" y="448574"/>
                </a:moveTo>
                <a:cubicBezTo>
                  <a:pt x="14377" y="442823"/>
                  <a:pt x="30744" y="440612"/>
                  <a:pt x="43132" y="431321"/>
                </a:cubicBezTo>
                <a:cubicBezTo>
                  <a:pt x="54634" y="422695"/>
                  <a:pt x="58374" y="406487"/>
                  <a:pt x="69012" y="396816"/>
                </a:cubicBezTo>
                <a:cubicBezTo>
                  <a:pt x="90289" y="377474"/>
                  <a:pt x="114098" y="361007"/>
                  <a:pt x="138023" y="345057"/>
                </a:cubicBezTo>
                <a:cubicBezTo>
                  <a:pt x="148723" y="337924"/>
                  <a:pt x="162241" y="335520"/>
                  <a:pt x="172529" y="327804"/>
                </a:cubicBezTo>
                <a:cubicBezTo>
                  <a:pt x="196982" y="309464"/>
                  <a:pt x="218923" y="287980"/>
                  <a:pt x="241540" y="267419"/>
                </a:cubicBezTo>
                <a:cubicBezTo>
                  <a:pt x="250567" y="259213"/>
                  <a:pt x="259929" y="251170"/>
                  <a:pt x="267419" y="241540"/>
                </a:cubicBezTo>
                <a:cubicBezTo>
                  <a:pt x="280149" y="225173"/>
                  <a:pt x="290423" y="207035"/>
                  <a:pt x="301925" y="189782"/>
                </a:cubicBezTo>
                <a:cubicBezTo>
                  <a:pt x="304800" y="181155"/>
                  <a:pt x="312596" y="155042"/>
                  <a:pt x="310551" y="163902"/>
                </a:cubicBezTo>
                <a:cubicBezTo>
                  <a:pt x="299887" y="210111"/>
                  <a:pt x="289673" y="256502"/>
                  <a:pt x="276046" y="301925"/>
                </a:cubicBezTo>
                <a:lnTo>
                  <a:pt x="250166" y="388189"/>
                </a:lnTo>
                <a:cubicBezTo>
                  <a:pt x="247291" y="411193"/>
                  <a:pt x="236993" y="434468"/>
                  <a:pt x="241540" y="457200"/>
                </a:cubicBezTo>
                <a:cubicBezTo>
                  <a:pt x="243573" y="467366"/>
                  <a:pt x="253649" y="440323"/>
                  <a:pt x="258793" y="431321"/>
                </a:cubicBezTo>
                <a:cubicBezTo>
                  <a:pt x="265173" y="420156"/>
                  <a:pt x="270981" y="408636"/>
                  <a:pt x="276046" y="396816"/>
                </a:cubicBezTo>
                <a:cubicBezTo>
                  <a:pt x="279628" y="388458"/>
                  <a:pt x="279732" y="378570"/>
                  <a:pt x="284672" y="370936"/>
                </a:cubicBezTo>
                <a:cubicBezTo>
                  <a:pt x="311547" y="329401"/>
                  <a:pt x="343494" y="291329"/>
                  <a:pt x="370936" y="250166"/>
                </a:cubicBezTo>
                <a:cubicBezTo>
                  <a:pt x="378069" y="239466"/>
                  <a:pt x="380584" y="226031"/>
                  <a:pt x="388189" y="215661"/>
                </a:cubicBezTo>
                <a:cubicBezTo>
                  <a:pt x="412357" y="182705"/>
                  <a:pt x="441659" y="153726"/>
                  <a:pt x="465827" y="120770"/>
                </a:cubicBezTo>
                <a:cubicBezTo>
                  <a:pt x="520089" y="46777"/>
                  <a:pt x="431839" y="127258"/>
                  <a:pt x="526212" y="51759"/>
                </a:cubicBezTo>
                <a:cubicBezTo>
                  <a:pt x="531963" y="63261"/>
                  <a:pt x="542852" y="73420"/>
                  <a:pt x="543464" y="86265"/>
                </a:cubicBezTo>
                <a:cubicBezTo>
                  <a:pt x="548807" y="198480"/>
                  <a:pt x="547629" y="194539"/>
                  <a:pt x="526212" y="258793"/>
                </a:cubicBezTo>
                <a:cubicBezTo>
                  <a:pt x="523336" y="293299"/>
                  <a:pt x="521880" y="327952"/>
                  <a:pt x="517585" y="362310"/>
                </a:cubicBezTo>
                <a:cubicBezTo>
                  <a:pt x="514839" y="384276"/>
                  <a:pt x="500777" y="421808"/>
                  <a:pt x="491706" y="439948"/>
                </a:cubicBezTo>
                <a:cubicBezTo>
                  <a:pt x="487639" y="448081"/>
                  <a:pt x="496265" y="422201"/>
                  <a:pt x="500332" y="414068"/>
                </a:cubicBezTo>
                <a:cubicBezTo>
                  <a:pt x="504968" y="404795"/>
                  <a:pt x="510579" y="395832"/>
                  <a:pt x="517585" y="388189"/>
                </a:cubicBezTo>
                <a:cubicBezTo>
                  <a:pt x="542316" y="361210"/>
                  <a:pt x="566445" y="333162"/>
                  <a:pt x="595223" y="310551"/>
                </a:cubicBezTo>
                <a:cubicBezTo>
                  <a:pt x="635480" y="278921"/>
                  <a:pt x="675036" y="246379"/>
                  <a:pt x="715993" y="215661"/>
                </a:cubicBezTo>
                <a:cubicBezTo>
                  <a:pt x="833176" y="127774"/>
                  <a:pt x="791850" y="144369"/>
                  <a:pt x="862642" y="120770"/>
                </a:cubicBezTo>
                <a:cubicBezTo>
                  <a:pt x="888521" y="100642"/>
                  <a:pt x="908131" y="66815"/>
                  <a:pt x="940280" y="60385"/>
                </a:cubicBezTo>
                <a:cubicBezTo>
                  <a:pt x="966171" y="55207"/>
                  <a:pt x="940381" y="137758"/>
                  <a:pt x="940280" y="138023"/>
                </a:cubicBezTo>
                <a:cubicBezTo>
                  <a:pt x="921460" y="187425"/>
                  <a:pt x="896614" y="234520"/>
                  <a:pt x="879895" y="284672"/>
                </a:cubicBezTo>
                <a:cubicBezTo>
                  <a:pt x="877019" y="293298"/>
                  <a:pt x="874850" y="302193"/>
                  <a:pt x="871268" y="310551"/>
                </a:cubicBezTo>
                <a:cubicBezTo>
                  <a:pt x="866202" y="322371"/>
                  <a:pt x="858410" y="332972"/>
                  <a:pt x="854015" y="345057"/>
                </a:cubicBezTo>
                <a:cubicBezTo>
                  <a:pt x="821588" y="434233"/>
                  <a:pt x="857033" y="378416"/>
                  <a:pt x="810883" y="439948"/>
                </a:cubicBezTo>
                <a:cubicBezTo>
                  <a:pt x="808008" y="451450"/>
                  <a:pt x="802257" y="462597"/>
                  <a:pt x="802257" y="474453"/>
                </a:cubicBezTo>
                <a:cubicBezTo>
                  <a:pt x="802257" y="483546"/>
                  <a:pt x="806816" y="456707"/>
                  <a:pt x="810883" y="448574"/>
                </a:cubicBezTo>
                <a:cubicBezTo>
                  <a:pt x="818381" y="433577"/>
                  <a:pt x="826703" y="418855"/>
                  <a:pt x="836763" y="405442"/>
                </a:cubicBezTo>
                <a:cubicBezTo>
                  <a:pt x="844083" y="395682"/>
                  <a:pt x="854832" y="388935"/>
                  <a:pt x="862642" y="379563"/>
                </a:cubicBezTo>
                <a:cubicBezTo>
                  <a:pt x="869279" y="371598"/>
                  <a:pt x="873674" y="361977"/>
                  <a:pt x="879895" y="353683"/>
                </a:cubicBezTo>
                <a:cubicBezTo>
                  <a:pt x="899566" y="327455"/>
                  <a:pt x="918126" y="300214"/>
                  <a:pt x="940280" y="276046"/>
                </a:cubicBezTo>
                <a:cubicBezTo>
                  <a:pt x="949995" y="265448"/>
                  <a:pt x="964619" y="260332"/>
                  <a:pt x="974785" y="250166"/>
                </a:cubicBezTo>
                <a:cubicBezTo>
                  <a:pt x="982116" y="242835"/>
                  <a:pt x="985179" y="232061"/>
                  <a:pt x="992038" y="224287"/>
                </a:cubicBezTo>
                <a:cubicBezTo>
                  <a:pt x="1028385" y="183094"/>
                  <a:pt x="1066530" y="143521"/>
                  <a:pt x="1104181" y="103517"/>
                </a:cubicBezTo>
                <a:cubicBezTo>
                  <a:pt x="1112542" y="94633"/>
                  <a:pt x="1122251" y="87010"/>
                  <a:pt x="1130061" y="77638"/>
                </a:cubicBezTo>
                <a:cubicBezTo>
                  <a:pt x="1179830" y="17915"/>
                  <a:pt x="1160736" y="44566"/>
                  <a:pt x="1190446" y="0"/>
                </a:cubicBezTo>
                <a:cubicBezTo>
                  <a:pt x="1187570" y="14377"/>
                  <a:pt x="1184442" y="28706"/>
                  <a:pt x="1181819" y="43132"/>
                </a:cubicBezTo>
                <a:cubicBezTo>
                  <a:pt x="1178690" y="60341"/>
                  <a:pt x="1176858" y="77788"/>
                  <a:pt x="1173193" y="94891"/>
                </a:cubicBezTo>
                <a:cubicBezTo>
                  <a:pt x="1168225" y="118076"/>
                  <a:pt x="1160310" y="140596"/>
                  <a:pt x="1155940" y="163902"/>
                </a:cubicBezTo>
                <a:cubicBezTo>
                  <a:pt x="1136800" y="265980"/>
                  <a:pt x="1162296" y="213839"/>
                  <a:pt x="1121434" y="336431"/>
                </a:cubicBezTo>
                <a:cubicBezTo>
                  <a:pt x="1101899" y="395038"/>
                  <a:pt x="1125181" y="323941"/>
                  <a:pt x="1095555" y="422695"/>
                </a:cubicBezTo>
                <a:cubicBezTo>
                  <a:pt x="1092942" y="431404"/>
                  <a:pt x="1077836" y="448574"/>
                  <a:pt x="1086929" y="448574"/>
                </a:cubicBezTo>
                <a:cubicBezTo>
                  <a:pt x="1103696" y="448574"/>
                  <a:pt x="1116540" y="432610"/>
                  <a:pt x="1130061" y="422695"/>
                </a:cubicBezTo>
                <a:cubicBezTo>
                  <a:pt x="1159756" y="400918"/>
                  <a:pt x="1185934" y="374477"/>
                  <a:pt x="1216325" y="353683"/>
                </a:cubicBezTo>
                <a:cubicBezTo>
                  <a:pt x="1270959" y="316302"/>
                  <a:pt x="1323462" y="275599"/>
                  <a:pt x="1380227" y="241540"/>
                </a:cubicBezTo>
                <a:cubicBezTo>
                  <a:pt x="1394604" y="232914"/>
                  <a:pt x="1408522" y="223470"/>
                  <a:pt x="1423359" y="215661"/>
                </a:cubicBezTo>
                <a:cubicBezTo>
                  <a:pt x="1463188" y="194699"/>
                  <a:pt x="1504351" y="176335"/>
                  <a:pt x="1544129" y="155276"/>
                </a:cubicBezTo>
                <a:cubicBezTo>
                  <a:pt x="1553292" y="150425"/>
                  <a:pt x="1561572" y="144049"/>
                  <a:pt x="1570008" y="138023"/>
                </a:cubicBezTo>
                <a:cubicBezTo>
                  <a:pt x="1581707" y="129666"/>
                  <a:pt x="1591654" y="118574"/>
                  <a:pt x="1604513" y="112144"/>
                </a:cubicBezTo>
                <a:cubicBezTo>
                  <a:pt x="1620779" y="104011"/>
                  <a:pt x="1639019" y="100642"/>
                  <a:pt x="1656272" y="94891"/>
                </a:cubicBezTo>
                <a:cubicBezTo>
                  <a:pt x="1686813" y="74530"/>
                  <a:pt x="1690778" y="60365"/>
                  <a:pt x="1690778" y="120770"/>
                </a:cubicBezTo>
                <a:cubicBezTo>
                  <a:pt x="1690778" y="315920"/>
                  <a:pt x="1717450" y="266230"/>
                  <a:pt x="1664898" y="345057"/>
                </a:cubicBezTo>
                <a:cubicBezTo>
                  <a:pt x="1644966" y="404855"/>
                  <a:pt x="1662665" y="345519"/>
                  <a:pt x="1682151" y="327804"/>
                </a:cubicBezTo>
                <a:cubicBezTo>
                  <a:pt x="1702224" y="309556"/>
                  <a:pt x="1728592" y="299719"/>
                  <a:pt x="1751163" y="284672"/>
                </a:cubicBezTo>
                <a:cubicBezTo>
                  <a:pt x="1856031" y="214761"/>
                  <a:pt x="1719075" y="297706"/>
                  <a:pt x="1820174" y="241540"/>
                </a:cubicBezTo>
                <a:cubicBezTo>
                  <a:pt x="1834831" y="233397"/>
                  <a:pt x="1848042" y="222599"/>
                  <a:pt x="1863306" y="215661"/>
                </a:cubicBezTo>
                <a:cubicBezTo>
                  <a:pt x="1879862" y="208136"/>
                  <a:pt x="1915064" y="198408"/>
                  <a:pt x="1915064" y="198408"/>
                </a:cubicBezTo>
                <a:cubicBezTo>
                  <a:pt x="1906438" y="212785"/>
                  <a:pt x="1896123" y="226276"/>
                  <a:pt x="1889185" y="241540"/>
                </a:cubicBezTo>
                <a:cubicBezTo>
                  <a:pt x="1881660" y="258096"/>
                  <a:pt x="1880696" y="277364"/>
                  <a:pt x="1871932" y="293299"/>
                </a:cubicBezTo>
                <a:cubicBezTo>
                  <a:pt x="1848869" y="335232"/>
                  <a:pt x="1809429" y="368667"/>
                  <a:pt x="1794295" y="414068"/>
                </a:cubicBezTo>
                <a:cubicBezTo>
                  <a:pt x="1791419" y="422695"/>
                  <a:pt x="1789735" y="431815"/>
                  <a:pt x="1785668" y="439948"/>
                </a:cubicBezTo>
                <a:cubicBezTo>
                  <a:pt x="1781031" y="449221"/>
                  <a:pt x="1773051" y="456554"/>
                  <a:pt x="1768415" y="465827"/>
                </a:cubicBezTo>
                <a:cubicBezTo>
                  <a:pt x="1761490" y="479677"/>
                  <a:pt x="1756600" y="494460"/>
                  <a:pt x="1751163" y="508959"/>
                </a:cubicBezTo>
                <a:cubicBezTo>
                  <a:pt x="1747970" y="517473"/>
                  <a:pt x="1733714" y="532633"/>
                  <a:pt x="1742536" y="534838"/>
                </a:cubicBezTo>
                <a:cubicBezTo>
                  <a:pt x="1757559" y="538594"/>
                  <a:pt x="1770978" y="522482"/>
                  <a:pt x="1785668" y="517585"/>
                </a:cubicBezTo>
                <a:cubicBezTo>
                  <a:pt x="1796916" y="513836"/>
                  <a:pt x="1809032" y="513011"/>
                  <a:pt x="1820174" y="508959"/>
                </a:cubicBezTo>
                <a:cubicBezTo>
                  <a:pt x="1840755" y="501475"/>
                  <a:pt x="1859979" y="490564"/>
                  <a:pt x="1880559" y="483080"/>
                </a:cubicBezTo>
                <a:cubicBezTo>
                  <a:pt x="1902279" y="475182"/>
                  <a:pt x="2024961" y="433167"/>
                  <a:pt x="2070340" y="422695"/>
                </a:cubicBezTo>
                <a:cubicBezTo>
                  <a:pt x="2087383" y="418762"/>
                  <a:pt x="2104996" y="417733"/>
                  <a:pt x="2122098" y="414068"/>
                </a:cubicBezTo>
                <a:cubicBezTo>
                  <a:pt x="2145284" y="409100"/>
                  <a:pt x="2167859" y="401467"/>
                  <a:pt x="2191110" y="396816"/>
                </a:cubicBezTo>
                <a:lnTo>
                  <a:pt x="2234242" y="388189"/>
                </a:lnTo>
                <a:cubicBezTo>
                  <a:pt x="2254370" y="379563"/>
                  <a:pt x="2274047" y="369794"/>
                  <a:pt x="2294627" y="362310"/>
                </a:cubicBezTo>
                <a:cubicBezTo>
                  <a:pt x="2305769" y="358258"/>
                  <a:pt x="2329132" y="353683"/>
                  <a:pt x="2329132" y="353683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1004991" y="2525721"/>
            <a:ext cx="6248219" cy="3041782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25360" h="3566160">
                <a:moveTo>
                  <a:pt x="7325360" y="0"/>
                </a:moveTo>
                <a:lnTo>
                  <a:pt x="7112000" y="182880"/>
                </a:lnTo>
                <a:lnTo>
                  <a:pt x="3220720" y="203200"/>
                </a:lnTo>
                <a:lnTo>
                  <a:pt x="2794000" y="1148080"/>
                </a:lnTo>
                <a:lnTo>
                  <a:pt x="2895600" y="1432560"/>
                </a:lnTo>
                <a:lnTo>
                  <a:pt x="4724400" y="2164080"/>
                </a:lnTo>
                <a:lnTo>
                  <a:pt x="4643120" y="2814320"/>
                </a:lnTo>
                <a:lnTo>
                  <a:pt x="3810000" y="3566160"/>
                </a:lnTo>
                <a:lnTo>
                  <a:pt x="0" y="223520"/>
                </a:lnTo>
                <a:lnTo>
                  <a:pt x="7325360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129325" y="2701073"/>
            <a:ext cx="1045131" cy="1072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885" y="2051332"/>
            <a:ext cx="147066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4046773" y="2508389"/>
            <a:ext cx="3241101" cy="3280811"/>
          </a:xfrm>
          <a:custGeom>
            <a:avLst/>
            <a:gdLst>
              <a:gd name="connsiteX0" fmla="*/ 4714240 w 4714240"/>
              <a:gd name="connsiteY0" fmla="*/ 0 h 4795520"/>
              <a:gd name="connsiteX1" fmla="*/ 3840480 w 4714240"/>
              <a:gd name="connsiteY1" fmla="*/ 660400 h 4795520"/>
              <a:gd name="connsiteX2" fmla="*/ 3098800 w 4714240"/>
              <a:gd name="connsiteY2" fmla="*/ 894080 h 4795520"/>
              <a:gd name="connsiteX3" fmla="*/ 2489200 w 4714240"/>
              <a:gd name="connsiteY3" fmla="*/ 1209040 h 4795520"/>
              <a:gd name="connsiteX4" fmla="*/ 2174240 w 4714240"/>
              <a:gd name="connsiteY4" fmla="*/ 1778000 h 4795520"/>
              <a:gd name="connsiteX5" fmla="*/ 2011680 w 4714240"/>
              <a:gd name="connsiteY5" fmla="*/ 2458720 h 4795520"/>
              <a:gd name="connsiteX6" fmla="*/ 1981200 w 4714240"/>
              <a:gd name="connsiteY6" fmla="*/ 2814320 h 4795520"/>
              <a:gd name="connsiteX7" fmla="*/ 1188720 w 4714240"/>
              <a:gd name="connsiteY7" fmla="*/ 3576320 h 4795520"/>
              <a:gd name="connsiteX8" fmla="*/ 0 w 4714240"/>
              <a:gd name="connsiteY8" fmla="*/ 4795520 h 4795520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2184400 w 3799840"/>
              <a:gd name="connsiteY2" fmla="*/ 894080 h 3846396"/>
              <a:gd name="connsiteX3" fmla="*/ 1574800 w 3799840"/>
              <a:gd name="connsiteY3" fmla="*/ 1209040 h 3846396"/>
              <a:gd name="connsiteX4" fmla="*/ 1259840 w 3799840"/>
              <a:gd name="connsiteY4" fmla="*/ 1778000 h 3846396"/>
              <a:gd name="connsiteX5" fmla="*/ 1097280 w 3799840"/>
              <a:gd name="connsiteY5" fmla="*/ 2458720 h 3846396"/>
              <a:gd name="connsiteX6" fmla="*/ 1066800 w 3799840"/>
              <a:gd name="connsiteY6" fmla="*/ 2814320 h 3846396"/>
              <a:gd name="connsiteX7" fmla="*/ 274320 w 3799840"/>
              <a:gd name="connsiteY7" fmla="*/ 3576320 h 3846396"/>
              <a:gd name="connsiteX8" fmla="*/ 0 w 3799840"/>
              <a:gd name="connsiteY8" fmla="*/ 3846396 h 384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9840" h="3846396">
                <a:moveTo>
                  <a:pt x="3799840" y="0"/>
                </a:moveTo>
                <a:lnTo>
                  <a:pt x="2926080" y="660400"/>
                </a:lnTo>
                <a:lnTo>
                  <a:pt x="2184400" y="894080"/>
                </a:lnTo>
                <a:lnTo>
                  <a:pt x="1574800" y="1209040"/>
                </a:lnTo>
                <a:lnTo>
                  <a:pt x="1259840" y="1778000"/>
                </a:lnTo>
                <a:lnTo>
                  <a:pt x="1097280" y="2458720"/>
                </a:lnTo>
                <a:lnTo>
                  <a:pt x="1066800" y="2814320"/>
                </a:lnTo>
                <a:lnTo>
                  <a:pt x="274320" y="3576320"/>
                </a:lnTo>
                <a:cubicBezTo>
                  <a:pt x="-121920" y="3982720"/>
                  <a:pt x="396240" y="3439996"/>
                  <a:pt x="0" y="3846396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 rot="900000">
            <a:off x="562886" y="2417394"/>
            <a:ext cx="528629" cy="511297"/>
            <a:chOff x="2575560" y="4053840"/>
            <a:chExt cx="619760" cy="599440"/>
          </a:xfrm>
        </p:grpSpPr>
        <p:sp>
          <p:nvSpPr>
            <p:cNvPr id="8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5003751" y="2666853"/>
            <a:ext cx="2019189" cy="1663881"/>
          </a:xfrm>
          <a:custGeom>
            <a:avLst/>
            <a:gdLst>
              <a:gd name="connsiteX0" fmla="*/ 0 w 1950720"/>
              <a:gd name="connsiteY0" fmla="*/ 1625600 h 1625600"/>
              <a:gd name="connsiteX1" fmla="*/ 0 w 1950720"/>
              <a:gd name="connsiteY1" fmla="*/ 1625600 h 1625600"/>
              <a:gd name="connsiteX2" fmla="*/ 91440 w 1950720"/>
              <a:gd name="connsiteY2" fmla="*/ 1280160 h 1625600"/>
              <a:gd name="connsiteX3" fmla="*/ 416560 w 1950720"/>
              <a:gd name="connsiteY3" fmla="*/ 680720 h 1625600"/>
              <a:gd name="connsiteX4" fmla="*/ 1016000 w 1950720"/>
              <a:gd name="connsiteY4" fmla="*/ 345440 h 1625600"/>
              <a:gd name="connsiteX5" fmla="*/ 1818640 w 1950720"/>
              <a:gd name="connsiteY5" fmla="*/ 121920 h 1625600"/>
              <a:gd name="connsiteX6" fmla="*/ 1950720 w 1950720"/>
              <a:gd name="connsiteY6" fmla="*/ 0 h 1625600"/>
              <a:gd name="connsiteX0" fmla="*/ 0 w 2367280"/>
              <a:gd name="connsiteY0" fmla="*/ 1950720 h 1950720"/>
              <a:gd name="connsiteX1" fmla="*/ 0 w 2367280"/>
              <a:gd name="connsiteY1" fmla="*/ 1950720 h 1950720"/>
              <a:gd name="connsiteX2" fmla="*/ 91440 w 2367280"/>
              <a:gd name="connsiteY2" fmla="*/ 1605280 h 1950720"/>
              <a:gd name="connsiteX3" fmla="*/ 416560 w 2367280"/>
              <a:gd name="connsiteY3" fmla="*/ 1005840 h 1950720"/>
              <a:gd name="connsiteX4" fmla="*/ 1016000 w 2367280"/>
              <a:gd name="connsiteY4" fmla="*/ 670560 h 1950720"/>
              <a:gd name="connsiteX5" fmla="*/ 1818640 w 2367280"/>
              <a:gd name="connsiteY5" fmla="*/ 447040 h 1950720"/>
              <a:gd name="connsiteX6" fmla="*/ 2367280 w 2367280"/>
              <a:gd name="connsiteY6" fmla="*/ 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7280" h="1950720">
                <a:moveTo>
                  <a:pt x="0" y="1950720"/>
                </a:moveTo>
                <a:lnTo>
                  <a:pt x="0" y="1950720"/>
                </a:lnTo>
                <a:lnTo>
                  <a:pt x="91440" y="1605280"/>
                </a:lnTo>
                <a:lnTo>
                  <a:pt x="416560" y="1005840"/>
                </a:lnTo>
                <a:lnTo>
                  <a:pt x="1016000" y="670560"/>
                </a:lnTo>
                <a:lnTo>
                  <a:pt x="1818640" y="447040"/>
                </a:lnTo>
                <a:lnTo>
                  <a:pt x="2367280" y="0"/>
                </a:ln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10112" y="4892299"/>
            <a:ext cx="1247245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 </a:t>
            </a:r>
          </a:p>
          <a:p>
            <a:r>
              <a:rPr lang="en-US" sz="2800" dirty="0" smtClean="0">
                <a:latin typeface="Futura Light" pitchFamily="50" charset="0"/>
              </a:rPr>
              <a:t>support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83379" y="1731824"/>
            <a:ext cx="1057191" cy="81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35081" y="3652307"/>
            <a:ext cx="2111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Anamorphic </a:t>
            </a:r>
            <a:b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</a:br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“shadow”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3126968" y="2701073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39" name="Connecteur droit 38"/>
          <p:cNvCxnSpPr>
            <a:stCxn id="3" idx="2"/>
          </p:cNvCxnSpPr>
          <p:nvPr/>
        </p:nvCxnSpPr>
        <p:spPr>
          <a:xfrm flipH="1">
            <a:off x="1062644" y="2705533"/>
            <a:ext cx="2655471" cy="6478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3" idx="0"/>
          </p:cNvCxnSpPr>
          <p:nvPr/>
        </p:nvCxnSpPr>
        <p:spPr>
          <a:xfrm flipH="1" flipV="1">
            <a:off x="1062644" y="2770316"/>
            <a:ext cx="2434241" cy="97966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9"/>
          <p:cNvSpPr txBox="1"/>
          <p:nvPr/>
        </p:nvSpPr>
        <p:spPr>
          <a:xfrm>
            <a:off x="1990134" y="4967381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virtual </a:t>
            </a:r>
            <a:r>
              <a:rPr lang="en-US" b="1" i="1" u="sng" dirty="0" smtClean="0"/>
              <a:t>in front </a:t>
            </a:r>
            <a:r>
              <a:rPr lang="en-US" dirty="0" smtClean="0"/>
              <a:t>of physical</a:t>
            </a:r>
            <a:endParaRPr lang="en-US" u="sng" dirty="0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3337082" y="2800095"/>
            <a:ext cx="3371274" cy="93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3171160" y="2990516"/>
            <a:ext cx="2562574" cy="253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6" idx="2"/>
          </p:cNvCxnSpPr>
          <p:nvPr/>
        </p:nvCxnSpPr>
        <p:spPr>
          <a:xfrm>
            <a:off x="3129325" y="3237352"/>
            <a:ext cx="2080431" cy="444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>
            <a:endCxn id="27" idx="2"/>
          </p:cNvCxnSpPr>
          <p:nvPr/>
        </p:nvCxnSpPr>
        <p:spPr>
          <a:xfrm>
            <a:off x="3171160" y="3400491"/>
            <a:ext cx="1910585" cy="6355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38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virtual </a:t>
            </a:r>
            <a:r>
              <a:rPr lang="en-US" b="1" i="1" u="sng" dirty="0" smtClean="0"/>
              <a:t>in front </a:t>
            </a:r>
            <a:r>
              <a:rPr lang="en-US" dirty="0" smtClean="0"/>
              <a:t>of physical</a:t>
            </a:r>
            <a:endParaRPr lang="en-US" u="sng" dirty="0"/>
          </a:p>
        </p:txBody>
      </p:sp>
      <p:grpSp>
        <p:nvGrpSpPr>
          <p:cNvPr id="31" name="Group 5"/>
          <p:cNvGrpSpPr/>
          <p:nvPr/>
        </p:nvGrpSpPr>
        <p:grpSpPr>
          <a:xfrm>
            <a:off x="393758" y="1524772"/>
            <a:ext cx="11404484" cy="5209176"/>
            <a:chOff x="-914399" y="-57874"/>
            <a:chExt cx="15140969" cy="6915874"/>
          </a:xfrm>
        </p:grpSpPr>
        <p:pic>
          <p:nvPicPr>
            <p:cNvPr id="32" name="Picture 2" descr="Image result for anamorphic illusion projecto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0" t="1755" r="12504" b="5512"/>
            <a:stretch/>
          </p:blipFill>
          <p:spPr bwMode="auto">
            <a:xfrm>
              <a:off x="-914399" y="-46300"/>
              <a:ext cx="4356340" cy="689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189" y="-57874"/>
              <a:ext cx="10407381" cy="691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20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Straight Connector 146"/>
          <p:cNvCxnSpPr/>
          <p:nvPr/>
        </p:nvCxnSpPr>
        <p:spPr>
          <a:xfrm>
            <a:off x="8424688" y="3143697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146"/>
          <p:cNvCxnSpPr/>
          <p:nvPr/>
        </p:nvCxnSpPr>
        <p:spPr>
          <a:xfrm>
            <a:off x="5020901" y="3477526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146"/>
          <p:cNvCxnSpPr/>
          <p:nvPr/>
        </p:nvCxnSpPr>
        <p:spPr>
          <a:xfrm>
            <a:off x="5020901" y="5846564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Depth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endParaRPr lang="en-US" dirty="0"/>
          </a:p>
        </p:txBody>
      </p:sp>
      <p:cxnSp>
        <p:nvCxnSpPr>
          <p:cNvPr id="4" name="Straight Connector 16"/>
          <p:cNvCxnSpPr/>
          <p:nvPr/>
        </p:nvCxnSpPr>
        <p:spPr>
          <a:xfrm flipH="1">
            <a:off x="6137296" y="4231405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8"/>
          <p:cNvCxnSpPr/>
          <p:nvPr/>
        </p:nvCxnSpPr>
        <p:spPr>
          <a:xfrm>
            <a:off x="6137297" y="4231405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8"/>
          <p:cNvCxnSpPr>
            <a:stCxn id="10" idx="6"/>
          </p:cNvCxnSpPr>
          <p:nvPr/>
        </p:nvCxnSpPr>
        <p:spPr>
          <a:xfrm flipV="1">
            <a:off x="6020707" y="5135928"/>
            <a:ext cx="58447" cy="79999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/>
          <p:cNvCxnSpPr>
            <a:stCxn id="10" idx="2"/>
          </p:cNvCxnSpPr>
          <p:nvPr/>
        </p:nvCxnSpPr>
        <p:spPr>
          <a:xfrm flipV="1">
            <a:off x="5667409" y="5125921"/>
            <a:ext cx="381114" cy="7153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/>
          <p:cNvCxnSpPr/>
          <p:nvPr/>
        </p:nvCxnSpPr>
        <p:spPr>
          <a:xfrm flipH="1">
            <a:off x="4795520" y="5085939"/>
            <a:ext cx="26142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4"/>
          <p:cNvSpPr/>
          <p:nvPr/>
        </p:nvSpPr>
        <p:spPr>
          <a:xfrm rot="900000">
            <a:off x="5561548" y="5757941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0" name="Oval 5"/>
          <p:cNvSpPr/>
          <p:nvPr/>
        </p:nvSpPr>
        <p:spPr>
          <a:xfrm rot="900000">
            <a:off x="5661178" y="5837789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1" name="Straight Connector 23"/>
          <p:cNvCxnSpPr>
            <a:stCxn id="9" idx="4"/>
            <a:endCxn id="10" idx="6"/>
          </p:cNvCxnSpPr>
          <p:nvPr/>
        </p:nvCxnSpPr>
        <p:spPr>
          <a:xfrm rot="900000" flipV="1">
            <a:off x="5800722" y="5906961"/>
            <a:ext cx="172623" cy="388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6"/>
          <p:cNvCxnSpPr>
            <a:stCxn id="9" idx="4"/>
            <a:endCxn id="10" idx="2"/>
          </p:cNvCxnSpPr>
          <p:nvPr/>
        </p:nvCxnSpPr>
        <p:spPr>
          <a:xfrm rot="900000" flipH="1" flipV="1">
            <a:off x="5613817" y="5859628"/>
            <a:ext cx="193137" cy="388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32"/>
          <p:cNvSpPr/>
          <p:nvPr/>
        </p:nvSpPr>
        <p:spPr>
          <a:xfrm rot="20700000">
            <a:off x="6567820" y="5757940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4" name="Oval 33"/>
          <p:cNvSpPr/>
          <p:nvPr/>
        </p:nvSpPr>
        <p:spPr>
          <a:xfrm rot="20700000">
            <a:off x="6600201" y="5843097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5" name="Straight Connector 34"/>
          <p:cNvCxnSpPr>
            <a:stCxn id="13" idx="4"/>
            <a:endCxn id="14" idx="6"/>
          </p:cNvCxnSpPr>
          <p:nvPr/>
        </p:nvCxnSpPr>
        <p:spPr>
          <a:xfrm rot="20700000" flipV="1">
            <a:off x="6840350" y="5862281"/>
            <a:ext cx="172623" cy="388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5"/>
          <p:cNvCxnSpPr>
            <a:stCxn id="13" idx="4"/>
            <a:endCxn id="14" idx="2"/>
          </p:cNvCxnSpPr>
          <p:nvPr/>
        </p:nvCxnSpPr>
        <p:spPr>
          <a:xfrm rot="20700000" flipH="1" flipV="1">
            <a:off x="6653444" y="5909614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"/>
          <p:cNvCxnSpPr>
            <a:stCxn id="9" idx="4"/>
          </p:cNvCxnSpPr>
          <p:nvPr/>
        </p:nvCxnSpPr>
        <p:spPr>
          <a:xfrm flipV="1">
            <a:off x="5753361" y="5081511"/>
            <a:ext cx="323009" cy="118519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8"/>
          <p:cNvCxnSpPr>
            <a:stCxn id="13" idx="4"/>
          </p:cNvCxnSpPr>
          <p:nvPr/>
        </p:nvCxnSpPr>
        <p:spPr>
          <a:xfrm flipH="1" flipV="1">
            <a:off x="6515064" y="5081511"/>
            <a:ext cx="378529" cy="11851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5"/>
          <p:cNvCxnSpPr>
            <a:stCxn id="14" idx="6"/>
          </p:cNvCxnSpPr>
          <p:nvPr/>
        </p:nvCxnSpPr>
        <p:spPr>
          <a:xfrm flipH="1" flipV="1">
            <a:off x="6521231" y="5098855"/>
            <a:ext cx="438499" cy="74770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8"/>
          <p:cNvCxnSpPr>
            <a:stCxn id="14" idx="2"/>
          </p:cNvCxnSpPr>
          <p:nvPr/>
        </p:nvCxnSpPr>
        <p:spPr>
          <a:xfrm flipH="1" flipV="1">
            <a:off x="6505827" y="5085939"/>
            <a:ext cx="100605" cy="85529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1"/>
          <p:cNvCxnSpPr/>
          <p:nvPr/>
        </p:nvCxnSpPr>
        <p:spPr>
          <a:xfrm flipH="1">
            <a:off x="2083775" y="2541703"/>
            <a:ext cx="273163" cy="2731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2"/>
          <p:cNvCxnSpPr/>
          <p:nvPr/>
        </p:nvCxnSpPr>
        <p:spPr>
          <a:xfrm>
            <a:off x="2083776" y="2541703"/>
            <a:ext cx="267017" cy="2670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53"/>
          <p:cNvCxnSpPr>
            <a:stCxn id="26" idx="6"/>
          </p:cNvCxnSpPr>
          <p:nvPr/>
        </p:nvCxnSpPr>
        <p:spPr>
          <a:xfrm flipV="1">
            <a:off x="1967186" y="2669806"/>
            <a:ext cx="249663" cy="1576414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54"/>
          <p:cNvCxnSpPr>
            <a:stCxn id="26" idx="2"/>
          </p:cNvCxnSpPr>
          <p:nvPr/>
        </p:nvCxnSpPr>
        <p:spPr>
          <a:xfrm flipV="1">
            <a:off x="1613888" y="2669806"/>
            <a:ext cx="600083" cy="148174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57"/>
          <p:cNvSpPr/>
          <p:nvPr/>
        </p:nvSpPr>
        <p:spPr>
          <a:xfrm rot="900000">
            <a:off x="1508027" y="4068239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6" name="Oval 58"/>
          <p:cNvSpPr/>
          <p:nvPr/>
        </p:nvSpPr>
        <p:spPr>
          <a:xfrm rot="900000">
            <a:off x="1607657" y="4148087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27" name="Straight Connector 59"/>
          <p:cNvCxnSpPr>
            <a:stCxn id="25" idx="4"/>
            <a:endCxn id="26" idx="6"/>
          </p:cNvCxnSpPr>
          <p:nvPr/>
        </p:nvCxnSpPr>
        <p:spPr>
          <a:xfrm rot="900000" flipV="1">
            <a:off x="1747201" y="4217259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0"/>
          <p:cNvCxnSpPr>
            <a:stCxn id="25" idx="4"/>
            <a:endCxn id="26" idx="2"/>
          </p:cNvCxnSpPr>
          <p:nvPr/>
        </p:nvCxnSpPr>
        <p:spPr>
          <a:xfrm rot="900000" flipH="1" flipV="1">
            <a:off x="1560296" y="4169926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62"/>
          <p:cNvSpPr/>
          <p:nvPr/>
        </p:nvSpPr>
        <p:spPr>
          <a:xfrm rot="20700000">
            <a:off x="2514299" y="4068238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30" name="Oval 63"/>
          <p:cNvSpPr/>
          <p:nvPr/>
        </p:nvSpPr>
        <p:spPr>
          <a:xfrm rot="20700000">
            <a:off x="2546680" y="4153395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31" name="Straight Connector 64"/>
          <p:cNvCxnSpPr>
            <a:stCxn id="29" idx="4"/>
            <a:endCxn id="30" idx="6"/>
          </p:cNvCxnSpPr>
          <p:nvPr/>
        </p:nvCxnSpPr>
        <p:spPr>
          <a:xfrm rot="20700000" flipV="1">
            <a:off x="2786829" y="4172579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65"/>
          <p:cNvCxnSpPr>
            <a:stCxn id="29" idx="4"/>
            <a:endCxn id="30" idx="2"/>
          </p:cNvCxnSpPr>
          <p:nvPr/>
        </p:nvCxnSpPr>
        <p:spPr>
          <a:xfrm rot="20700000" flipH="1" flipV="1">
            <a:off x="2599923" y="4219912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66"/>
          <p:cNvCxnSpPr>
            <a:stCxn id="25" idx="4"/>
          </p:cNvCxnSpPr>
          <p:nvPr/>
        </p:nvCxnSpPr>
        <p:spPr>
          <a:xfrm flipV="1">
            <a:off x="1699840" y="2669807"/>
            <a:ext cx="519781" cy="19071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67"/>
          <p:cNvCxnSpPr>
            <a:stCxn id="29" idx="4"/>
          </p:cNvCxnSpPr>
          <p:nvPr/>
        </p:nvCxnSpPr>
        <p:spPr>
          <a:xfrm flipH="1" flipV="1">
            <a:off x="2230949" y="2669806"/>
            <a:ext cx="609123" cy="19071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8"/>
          <p:cNvCxnSpPr>
            <a:stCxn id="30" idx="6"/>
          </p:cNvCxnSpPr>
          <p:nvPr/>
        </p:nvCxnSpPr>
        <p:spPr>
          <a:xfrm flipH="1" flipV="1">
            <a:off x="2233721" y="2669806"/>
            <a:ext cx="672488" cy="1487056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69"/>
          <p:cNvCxnSpPr>
            <a:stCxn id="30" idx="2"/>
          </p:cNvCxnSpPr>
          <p:nvPr/>
        </p:nvCxnSpPr>
        <p:spPr>
          <a:xfrm flipH="1" flipV="1">
            <a:off x="2227118" y="2669806"/>
            <a:ext cx="325793" cy="15817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78"/>
          <p:cNvSpPr txBox="1"/>
          <p:nvPr/>
        </p:nvSpPr>
        <p:spPr>
          <a:xfrm>
            <a:off x="6628413" y="4160570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object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sp>
        <p:nvSpPr>
          <p:cNvPr id="39" name="TextBox 79"/>
          <p:cNvSpPr txBox="1"/>
          <p:nvPr/>
        </p:nvSpPr>
        <p:spPr>
          <a:xfrm>
            <a:off x="1573041" y="2123512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Light" pitchFamily="50" charset="0"/>
              </a:rPr>
              <a:t>Physical object</a:t>
            </a:r>
            <a:endParaRPr lang="en-US" dirty="0">
              <a:latin typeface="Futura Light" pitchFamily="50" charset="0"/>
            </a:endParaRPr>
          </a:p>
        </p:txBody>
      </p:sp>
      <p:cxnSp>
        <p:nvCxnSpPr>
          <p:cNvPr id="40" name="Straight Connector 80"/>
          <p:cNvCxnSpPr/>
          <p:nvPr/>
        </p:nvCxnSpPr>
        <p:spPr>
          <a:xfrm flipH="1">
            <a:off x="6310173" y="1819349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81"/>
          <p:cNvCxnSpPr/>
          <p:nvPr/>
        </p:nvCxnSpPr>
        <p:spPr>
          <a:xfrm>
            <a:off x="6310174" y="1819349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82"/>
          <p:cNvCxnSpPr>
            <a:stCxn id="46" idx="6"/>
          </p:cNvCxnSpPr>
          <p:nvPr/>
        </p:nvCxnSpPr>
        <p:spPr>
          <a:xfrm flipV="1">
            <a:off x="6205413" y="2696363"/>
            <a:ext cx="271137" cy="867692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83"/>
          <p:cNvCxnSpPr>
            <a:stCxn id="46" idx="2"/>
          </p:cNvCxnSpPr>
          <p:nvPr/>
        </p:nvCxnSpPr>
        <p:spPr>
          <a:xfrm flipV="1">
            <a:off x="5877027" y="2669806"/>
            <a:ext cx="579631" cy="73317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84"/>
          <p:cNvCxnSpPr/>
          <p:nvPr/>
        </p:nvCxnSpPr>
        <p:spPr>
          <a:xfrm flipH="1">
            <a:off x="4950561" y="2673883"/>
            <a:ext cx="27513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86"/>
          <p:cNvSpPr/>
          <p:nvPr/>
        </p:nvSpPr>
        <p:spPr>
          <a:xfrm rot="1567642">
            <a:off x="5734425" y="3345885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46" name="Oval 87"/>
          <p:cNvSpPr/>
          <p:nvPr/>
        </p:nvSpPr>
        <p:spPr>
          <a:xfrm rot="1567642">
            <a:off x="5858340" y="3432720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47" name="Straight Connector 88"/>
          <p:cNvCxnSpPr>
            <a:stCxn id="45" idx="4"/>
            <a:endCxn id="46" idx="6"/>
          </p:cNvCxnSpPr>
          <p:nvPr/>
        </p:nvCxnSpPr>
        <p:spPr>
          <a:xfrm rot="1567642" flipV="1">
            <a:off x="5956022" y="3506186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89"/>
          <p:cNvCxnSpPr>
            <a:stCxn id="45" idx="4"/>
            <a:endCxn id="46" idx="2"/>
          </p:cNvCxnSpPr>
          <p:nvPr/>
        </p:nvCxnSpPr>
        <p:spPr>
          <a:xfrm rot="1567642" flipH="1" flipV="1">
            <a:off x="5781572" y="3425651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91"/>
          <p:cNvSpPr/>
          <p:nvPr/>
        </p:nvSpPr>
        <p:spPr>
          <a:xfrm rot="19844935">
            <a:off x="6740697" y="3345884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50" name="Oval 92"/>
          <p:cNvSpPr/>
          <p:nvPr/>
        </p:nvSpPr>
        <p:spPr>
          <a:xfrm rot="19844935">
            <a:off x="6744179" y="3445538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51" name="Straight Connector 93"/>
          <p:cNvCxnSpPr>
            <a:stCxn id="49" idx="4"/>
            <a:endCxn id="50" idx="6"/>
          </p:cNvCxnSpPr>
          <p:nvPr/>
        </p:nvCxnSpPr>
        <p:spPr>
          <a:xfrm rot="19844935" flipV="1">
            <a:off x="7019971" y="3424368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94"/>
          <p:cNvCxnSpPr>
            <a:stCxn id="49" idx="4"/>
            <a:endCxn id="50" idx="2"/>
          </p:cNvCxnSpPr>
          <p:nvPr/>
        </p:nvCxnSpPr>
        <p:spPr>
          <a:xfrm rot="19844935" flipH="1" flipV="1">
            <a:off x="6850154" y="3513730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95"/>
          <p:cNvCxnSpPr>
            <a:stCxn id="45" idx="4"/>
          </p:cNvCxnSpPr>
          <p:nvPr/>
        </p:nvCxnSpPr>
        <p:spPr>
          <a:xfrm flipV="1">
            <a:off x="5879254" y="2686800"/>
            <a:ext cx="577453" cy="115022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96"/>
          <p:cNvCxnSpPr>
            <a:stCxn id="49" idx="4"/>
          </p:cNvCxnSpPr>
          <p:nvPr/>
        </p:nvCxnSpPr>
        <p:spPr>
          <a:xfrm flipH="1" flipV="1">
            <a:off x="6474079" y="2669808"/>
            <a:ext cx="651867" cy="11606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97"/>
          <p:cNvCxnSpPr>
            <a:stCxn id="50" idx="6"/>
          </p:cNvCxnSpPr>
          <p:nvPr/>
        </p:nvCxnSpPr>
        <p:spPr>
          <a:xfrm flipH="1" flipV="1">
            <a:off x="6487566" y="2710845"/>
            <a:ext cx="599053" cy="696131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98"/>
          <p:cNvCxnSpPr>
            <a:stCxn id="50" idx="2"/>
          </p:cNvCxnSpPr>
          <p:nvPr/>
        </p:nvCxnSpPr>
        <p:spPr>
          <a:xfrm flipH="1" flipV="1">
            <a:off x="6487567" y="2696363"/>
            <a:ext cx="279932" cy="889337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99"/>
          <p:cNvSpPr txBox="1"/>
          <p:nvPr/>
        </p:nvSpPr>
        <p:spPr>
          <a:xfrm rot="16200000">
            <a:off x="3079544" y="5307911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utura Light" pitchFamily="50" charset="0"/>
              </a:rPr>
              <a:t>Stereoscopic </a:t>
            </a:r>
            <a:r>
              <a:rPr lang="en-US" sz="2000" dirty="0" smtClean="0">
                <a:latin typeface="Futura Light" pitchFamily="50" charset="0"/>
              </a:rPr>
              <a:t>Display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58" name="TextBox 100"/>
          <p:cNvSpPr txBox="1"/>
          <p:nvPr/>
        </p:nvSpPr>
        <p:spPr>
          <a:xfrm>
            <a:off x="5780570" y="142771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Futura Light" pitchFamily="50" charset="0"/>
              </a:rPr>
              <a:t>Virtual object</a:t>
            </a:r>
            <a:endParaRPr lang="en-US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cxnSp>
        <p:nvCxnSpPr>
          <p:cNvPr id="59" name="Straight Connector 102"/>
          <p:cNvCxnSpPr/>
          <p:nvPr/>
        </p:nvCxnSpPr>
        <p:spPr>
          <a:xfrm>
            <a:off x="6457347" y="1974009"/>
            <a:ext cx="0" cy="695797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13"/>
          <p:cNvCxnSpPr/>
          <p:nvPr/>
        </p:nvCxnSpPr>
        <p:spPr>
          <a:xfrm flipV="1">
            <a:off x="5037297" y="4359508"/>
            <a:ext cx="0" cy="1511138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27"/>
          <p:cNvCxnSpPr/>
          <p:nvPr/>
        </p:nvCxnSpPr>
        <p:spPr>
          <a:xfrm flipV="1">
            <a:off x="5320418" y="2696632"/>
            <a:ext cx="0" cy="780894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128"/>
          <p:cNvCxnSpPr/>
          <p:nvPr/>
        </p:nvCxnSpPr>
        <p:spPr>
          <a:xfrm flipV="1">
            <a:off x="5022952" y="2681123"/>
            <a:ext cx="0" cy="804024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110"/>
          <p:cNvCxnSpPr/>
          <p:nvPr/>
        </p:nvCxnSpPr>
        <p:spPr>
          <a:xfrm flipV="1">
            <a:off x="5273803" y="5093405"/>
            <a:ext cx="0" cy="780894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137"/>
          <p:cNvCxnSpPr/>
          <p:nvPr/>
        </p:nvCxnSpPr>
        <p:spPr>
          <a:xfrm flipV="1">
            <a:off x="1056920" y="2708769"/>
            <a:ext cx="0" cy="1514791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138"/>
          <p:cNvSpPr txBox="1"/>
          <p:nvPr/>
        </p:nvSpPr>
        <p:spPr>
          <a:xfrm>
            <a:off x="756808" y="4869082"/>
            <a:ext cx="1538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Futura Light" pitchFamily="50" charset="0"/>
              </a:rPr>
              <a:t>Vergence distance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Futura Light" pitchFamily="50" charset="0"/>
            </a:endParaRPr>
          </a:p>
        </p:txBody>
      </p:sp>
      <p:sp>
        <p:nvSpPr>
          <p:cNvPr id="75" name="TextBox 139"/>
          <p:cNvSpPr txBox="1"/>
          <p:nvPr/>
        </p:nvSpPr>
        <p:spPr>
          <a:xfrm>
            <a:off x="1039736" y="4647805"/>
            <a:ext cx="127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Futura Light" pitchFamily="50" charset="0"/>
              </a:rPr>
              <a:t>Focus distance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76" name="Straight Connector 140"/>
          <p:cNvCxnSpPr/>
          <p:nvPr/>
        </p:nvCxnSpPr>
        <p:spPr>
          <a:xfrm flipV="1">
            <a:off x="1293426" y="4168567"/>
            <a:ext cx="0" cy="44740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41"/>
          <p:cNvCxnSpPr/>
          <p:nvPr/>
        </p:nvCxnSpPr>
        <p:spPr>
          <a:xfrm flipV="1">
            <a:off x="1045489" y="4146757"/>
            <a:ext cx="0" cy="72232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142"/>
          <p:cNvCxnSpPr/>
          <p:nvPr/>
        </p:nvCxnSpPr>
        <p:spPr>
          <a:xfrm flipV="1">
            <a:off x="1293426" y="2708769"/>
            <a:ext cx="0" cy="1514791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45"/>
          <p:cNvCxnSpPr/>
          <p:nvPr/>
        </p:nvCxnSpPr>
        <p:spPr>
          <a:xfrm>
            <a:off x="951101" y="2686724"/>
            <a:ext cx="131105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146"/>
          <p:cNvCxnSpPr/>
          <p:nvPr/>
        </p:nvCxnSpPr>
        <p:spPr>
          <a:xfrm>
            <a:off x="4895176" y="4362001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54"/>
          <p:cNvCxnSpPr/>
          <p:nvPr/>
        </p:nvCxnSpPr>
        <p:spPr>
          <a:xfrm flipV="1">
            <a:off x="6076370" y="4359510"/>
            <a:ext cx="196772" cy="722002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55"/>
          <p:cNvCxnSpPr/>
          <p:nvPr/>
        </p:nvCxnSpPr>
        <p:spPr>
          <a:xfrm flipH="1" flipV="1">
            <a:off x="6284472" y="4359510"/>
            <a:ext cx="247972" cy="776418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160"/>
          <p:cNvCxnSpPr/>
          <p:nvPr/>
        </p:nvCxnSpPr>
        <p:spPr>
          <a:xfrm flipV="1">
            <a:off x="5032499" y="1974009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162"/>
          <p:cNvSpPr txBox="1"/>
          <p:nvPr/>
        </p:nvSpPr>
        <p:spPr>
          <a:xfrm>
            <a:off x="5006066" y="218371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 </a:t>
            </a:r>
            <a:r>
              <a:rPr lang="en-US" sz="1400" b="1" i="1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error</a:t>
            </a:r>
            <a:endParaRPr lang="en-US" sz="1400" b="1" i="1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85" name="Straight Connector 163"/>
          <p:cNvCxnSpPr/>
          <p:nvPr/>
        </p:nvCxnSpPr>
        <p:spPr>
          <a:xfrm>
            <a:off x="5034388" y="1952857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6"/>
          <p:cNvCxnSpPr/>
          <p:nvPr/>
        </p:nvCxnSpPr>
        <p:spPr>
          <a:xfrm flipH="1">
            <a:off x="9525950" y="5061983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8"/>
          <p:cNvCxnSpPr/>
          <p:nvPr/>
        </p:nvCxnSpPr>
        <p:spPr>
          <a:xfrm>
            <a:off x="9525951" y="5061983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21"/>
          <p:cNvCxnSpPr/>
          <p:nvPr/>
        </p:nvCxnSpPr>
        <p:spPr>
          <a:xfrm flipH="1">
            <a:off x="8283830" y="4415073"/>
            <a:ext cx="2514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8"/>
          <p:cNvCxnSpPr>
            <a:stCxn id="149" idx="6"/>
          </p:cNvCxnSpPr>
          <p:nvPr/>
        </p:nvCxnSpPr>
        <p:spPr>
          <a:xfrm rot="891775" flipV="1">
            <a:off x="9469713" y="5239454"/>
            <a:ext cx="58447" cy="799994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1"/>
          <p:cNvCxnSpPr>
            <a:stCxn id="149" idx="2"/>
          </p:cNvCxnSpPr>
          <p:nvPr/>
        </p:nvCxnSpPr>
        <p:spPr>
          <a:xfrm rot="891775" flipV="1">
            <a:off x="9136262" y="5181957"/>
            <a:ext cx="381114" cy="71533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4"/>
          <p:cNvSpPr/>
          <p:nvPr/>
        </p:nvSpPr>
        <p:spPr>
          <a:xfrm rot="1791775">
            <a:off x="8894904" y="5786488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49" name="Oval 5"/>
          <p:cNvSpPr/>
          <p:nvPr/>
        </p:nvSpPr>
        <p:spPr>
          <a:xfrm rot="1791775">
            <a:off x="9026611" y="5876708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50" name="Straight Connector 23"/>
          <p:cNvCxnSpPr>
            <a:stCxn id="148" idx="4"/>
            <a:endCxn id="149" idx="6"/>
          </p:cNvCxnSpPr>
          <p:nvPr/>
        </p:nvCxnSpPr>
        <p:spPr>
          <a:xfrm rot="1791775" flipV="1">
            <a:off x="9110151" y="5949786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26"/>
          <p:cNvCxnSpPr>
            <a:stCxn id="148" idx="4"/>
            <a:endCxn id="149" idx="2"/>
          </p:cNvCxnSpPr>
          <p:nvPr/>
        </p:nvCxnSpPr>
        <p:spPr>
          <a:xfrm rot="1791775" flipH="1" flipV="1">
            <a:off x="8941297" y="5858725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7"/>
          <p:cNvCxnSpPr>
            <a:stCxn id="148" idx="4"/>
          </p:cNvCxnSpPr>
          <p:nvPr/>
        </p:nvCxnSpPr>
        <p:spPr>
          <a:xfrm rot="891775" flipV="1">
            <a:off x="9171440" y="5145768"/>
            <a:ext cx="323009" cy="118519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32"/>
          <p:cNvSpPr/>
          <p:nvPr/>
        </p:nvSpPr>
        <p:spPr>
          <a:xfrm rot="19953457">
            <a:off x="9915296" y="5793332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53" name="Oval 33"/>
          <p:cNvSpPr/>
          <p:nvPr/>
        </p:nvSpPr>
        <p:spPr>
          <a:xfrm rot="19953457">
            <a:off x="9922233" y="5890753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54" name="Straight Connector 34"/>
          <p:cNvCxnSpPr>
            <a:stCxn id="152" idx="4"/>
            <a:endCxn id="153" idx="6"/>
          </p:cNvCxnSpPr>
          <p:nvPr/>
        </p:nvCxnSpPr>
        <p:spPr>
          <a:xfrm rot="19953457" flipV="1">
            <a:off x="10194073" y="5875179"/>
            <a:ext cx="172623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35"/>
          <p:cNvCxnSpPr>
            <a:stCxn id="152" idx="4"/>
            <a:endCxn id="153" idx="2"/>
          </p:cNvCxnSpPr>
          <p:nvPr/>
        </p:nvCxnSpPr>
        <p:spPr>
          <a:xfrm rot="19953457" flipH="1" flipV="1">
            <a:off x="10021515" y="5959461"/>
            <a:ext cx="193137" cy="388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38"/>
          <p:cNvCxnSpPr>
            <a:stCxn id="152" idx="4"/>
          </p:cNvCxnSpPr>
          <p:nvPr/>
        </p:nvCxnSpPr>
        <p:spPr>
          <a:xfrm rot="20853457" flipH="1" flipV="1">
            <a:off x="9791591" y="5151297"/>
            <a:ext cx="378529" cy="118519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45"/>
          <p:cNvCxnSpPr>
            <a:stCxn id="153" idx="6"/>
          </p:cNvCxnSpPr>
          <p:nvPr/>
        </p:nvCxnSpPr>
        <p:spPr>
          <a:xfrm rot="20853457" flipH="1" flipV="1">
            <a:off x="9753516" y="5165582"/>
            <a:ext cx="438499" cy="747709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48"/>
          <p:cNvCxnSpPr>
            <a:stCxn id="153" idx="2"/>
          </p:cNvCxnSpPr>
          <p:nvPr/>
        </p:nvCxnSpPr>
        <p:spPr>
          <a:xfrm rot="20853457" flipH="1" flipV="1">
            <a:off x="9751249" y="5191426"/>
            <a:ext cx="100605" cy="855291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78"/>
          <p:cNvSpPr txBox="1"/>
          <p:nvPr/>
        </p:nvSpPr>
        <p:spPr>
          <a:xfrm>
            <a:off x="10088469" y="5000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object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62" name="Straight Connector 80"/>
          <p:cNvCxnSpPr/>
          <p:nvPr/>
        </p:nvCxnSpPr>
        <p:spPr>
          <a:xfrm flipH="1">
            <a:off x="9822475" y="2478980"/>
            <a:ext cx="273163" cy="27316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81"/>
          <p:cNvCxnSpPr/>
          <p:nvPr/>
        </p:nvCxnSpPr>
        <p:spPr>
          <a:xfrm>
            <a:off x="9822476" y="2478980"/>
            <a:ext cx="267017" cy="26701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84"/>
          <p:cNvCxnSpPr/>
          <p:nvPr/>
        </p:nvCxnSpPr>
        <p:spPr>
          <a:xfrm flipH="1">
            <a:off x="8462863" y="1911268"/>
            <a:ext cx="27513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00"/>
          <p:cNvSpPr txBox="1"/>
          <p:nvPr/>
        </p:nvSpPr>
        <p:spPr>
          <a:xfrm>
            <a:off x="10366264" y="2284246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  <a:endParaRPr lang="en-US" dirty="0" smtClean="0">
              <a:solidFill>
                <a:schemeClr val="accent1"/>
              </a:solidFill>
              <a:latin typeface="Futura Light" pitchFamily="50" charset="0"/>
            </a:endParaRPr>
          </a:p>
          <a:p>
            <a:r>
              <a:rPr lang="en-US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cxnSp>
        <p:nvCxnSpPr>
          <p:cNvPr id="181" name="Straight Connector 102"/>
          <p:cNvCxnSpPr/>
          <p:nvPr/>
        </p:nvCxnSpPr>
        <p:spPr>
          <a:xfrm>
            <a:off x="9969649" y="1932420"/>
            <a:ext cx="0" cy="695797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13"/>
          <p:cNvCxnSpPr/>
          <p:nvPr/>
        </p:nvCxnSpPr>
        <p:spPr>
          <a:xfrm flipV="1">
            <a:off x="8615829" y="5202484"/>
            <a:ext cx="0" cy="705684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27"/>
          <p:cNvCxnSpPr/>
          <p:nvPr/>
        </p:nvCxnSpPr>
        <p:spPr>
          <a:xfrm flipV="1">
            <a:off x="8699840" y="1940899"/>
            <a:ext cx="0" cy="1184673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28"/>
          <p:cNvCxnSpPr/>
          <p:nvPr/>
        </p:nvCxnSpPr>
        <p:spPr>
          <a:xfrm flipV="1">
            <a:off x="8535254" y="1940898"/>
            <a:ext cx="0" cy="1184674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10"/>
          <p:cNvCxnSpPr/>
          <p:nvPr/>
        </p:nvCxnSpPr>
        <p:spPr>
          <a:xfrm flipV="1">
            <a:off x="8395135" y="4477065"/>
            <a:ext cx="0" cy="1431103"/>
          </a:xfrm>
          <a:prstGeom prst="straightConnector1">
            <a:avLst/>
          </a:prstGeom>
          <a:ln w="28575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46"/>
          <p:cNvCxnSpPr/>
          <p:nvPr/>
        </p:nvCxnSpPr>
        <p:spPr>
          <a:xfrm>
            <a:off x="8283830" y="5192579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54"/>
          <p:cNvCxnSpPr/>
          <p:nvPr/>
        </p:nvCxnSpPr>
        <p:spPr>
          <a:xfrm flipV="1">
            <a:off x="9530171" y="4413689"/>
            <a:ext cx="535422" cy="959689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55"/>
          <p:cNvCxnSpPr/>
          <p:nvPr/>
        </p:nvCxnSpPr>
        <p:spPr>
          <a:xfrm flipH="1" flipV="1">
            <a:off x="9101608" y="4452408"/>
            <a:ext cx="532372" cy="704726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60"/>
          <p:cNvCxnSpPr/>
          <p:nvPr/>
        </p:nvCxnSpPr>
        <p:spPr>
          <a:xfrm flipV="1">
            <a:off x="8891744" y="1932420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62"/>
          <p:cNvSpPr txBox="1"/>
          <p:nvPr/>
        </p:nvSpPr>
        <p:spPr>
          <a:xfrm>
            <a:off x="8977608" y="2006995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 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  <a:p>
            <a:r>
              <a:rPr lang="en-US" sz="1400" b="1" i="1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error</a:t>
            </a:r>
            <a:endParaRPr lang="en-US" sz="1400" b="1" i="1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99" name="Straight Connector 163"/>
          <p:cNvCxnSpPr/>
          <p:nvPr/>
        </p:nvCxnSpPr>
        <p:spPr>
          <a:xfrm>
            <a:off x="8515782" y="2630988"/>
            <a:ext cx="145317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8"/>
          <p:cNvCxnSpPr>
            <a:stCxn id="229" idx="6"/>
          </p:cNvCxnSpPr>
          <p:nvPr/>
        </p:nvCxnSpPr>
        <p:spPr>
          <a:xfrm flipV="1">
            <a:off x="9676812" y="1939798"/>
            <a:ext cx="293527" cy="13295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11"/>
          <p:cNvCxnSpPr>
            <a:stCxn id="229" idx="2"/>
          </p:cNvCxnSpPr>
          <p:nvPr/>
        </p:nvCxnSpPr>
        <p:spPr>
          <a:xfrm flipV="1">
            <a:off x="9323514" y="1903300"/>
            <a:ext cx="653417" cy="127134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4"/>
          <p:cNvSpPr/>
          <p:nvPr/>
        </p:nvSpPr>
        <p:spPr>
          <a:xfrm rot="900000">
            <a:off x="9217653" y="3091326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29" name="Oval 5"/>
          <p:cNvSpPr/>
          <p:nvPr/>
        </p:nvSpPr>
        <p:spPr>
          <a:xfrm rot="900000">
            <a:off x="9317283" y="3171174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230" name="Straight Connector 23"/>
          <p:cNvCxnSpPr>
            <a:stCxn id="228" idx="4"/>
            <a:endCxn id="229" idx="6"/>
          </p:cNvCxnSpPr>
          <p:nvPr/>
        </p:nvCxnSpPr>
        <p:spPr>
          <a:xfrm rot="900000" flipV="1">
            <a:off x="9456827" y="3240346"/>
            <a:ext cx="172623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6"/>
          <p:cNvCxnSpPr>
            <a:stCxn id="228" idx="4"/>
            <a:endCxn id="229" idx="2"/>
          </p:cNvCxnSpPr>
          <p:nvPr/>
        </p:nvCxnSpPr>
        <p:spPr>
          <a:xfrm rot="900000" flipH="1" flipV="1">
            <a:off x="9269922" y="3193013"/>
            <a:ext cx="193137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32"/>
          <p:cNvSpPr/>
          <p:nvPr/>
        </p:nvSpPr>
        <p:spPr>
          <a:xfrm rot="20700000">
            <a:off x="10223925" y="3091325"/>
            <a:ext cx="517585" cy="5175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33" name="Oval 33"/>
          <p:cNvSpPr/>
          <p:nvPr/>
        </p:nvSpPr>
        <p:spPr>
          <a:xfrm rot="20700000">
            <a:off x="10256306" y="3176482"/>
            <a:ext cx="365760" cy="10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234" name="Straight Connector 34"/>
          <p:cNvCxnSpPr>
            <a:stCxn id="232" idx="4"/>
            <a:endCxn id="233" idx="6"/>
          </p:cNvCxnSpPr>
          <p:nvPr/>
        </p:nvCxnSpPr>
        <p:spPr>
          <a:xfrm rot="20700000" flipV="1">
            <a:off x="10496455" y="3195666"/>
            <a:ext cx="172623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35"/>
          <p:cNvCxnSpPr>
            <a:stCxn id="232" idx="4"/>
            <a:endCxn id="233" idx="2"/>
          </p:cNvCxnSpPr>
          <p:nvPr/>
        </p:nvCxnSpPr>
        <p:spPr>
          <a:xfrm rot="20700000" flipH="1" flipV="1">
            <a:off x="10309549" y="3242999"/>
            <a:ext cx="193137" cy="3887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7"/>
          <p:cNvCxnSpPr>
            <a:stCxn id="228" idx="4"/>
          </p:cNvCxnSpPr>
          <p:nvPr/>
        </p:nvCxnSpPr>
        <p:spPr>
          <a:xfrm flipV="1">
            <a:off x="9409466" y="1909354"/>
            <a:ext cx="562904" cy="169073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38"/>
          <p:cNvCxnSpPr>
            <a:stCxn id="232" idx="4"/>
          </p:cNvCxnSpPr>
          <p:nvPr/>
        </p:nvCxnSpPr>
        <p:spPr>
          <a:xfrm flipH="1" flipV="1">
            <a:off x="9984608" y="1916207"/>
            <a:ext cx="565090" cy="16838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45"/>
          <p:cNvCxnSpPr>
            <a:stCxn id="233" idx="6"/>
          </p:cNvCxnSpPr>
          <p:nvPr/>
        </p:nvCxnSpPr>
        <p:spPr>
          <a:xfrm flipH="1" flipV="1">
            <a:off x="9968960" y="1911268"/>
            <a:ext cx="646875" cy="126868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48"/>
          <p:cNvCxnSpPr>
            <a:stCxn id="233" idx="2"/>
          </p:cNvCxnSpPr>
          <p:nvPr/>
        </p:nvCxnSpPr>
        <p:spPr>
          <a:xfrm flipH="1" flipV="1">
            <a:off x="9971028" y="1919237"/>
            <a:ext cx="291509" cy="135537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146"/>
          <p:cNvCxnSpPr/>
          <p:nvPr/>
        </p:nvCxnSpPr>
        <p:spPr>
          <a:xfrm>
            <a:off x="8345403" y="5908168"/>
            <a:ext cx="220429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eur droit 255"/>
          <p:cNvCxnSpPr/>
          <p:nvPr/>
        </p:nvCxnSpPr>
        <p:spPr>
          <a:xfrm>
            <a:off x="4074160" y="3962399"/>
            <a:ext cx="8117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necteur droit 262"/>
          <p:cNvCxnSpPr/>
          <p:nvPr/>
        </p:nvCxnSpPr>
        <p:spPr>
          <a:xfrm>
            <a:off x="8072786" y="1025462"/>
            <a:ext cx="0" cy="59278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necteur droit 264"/>
          <p:cNvCxnSpPr/>
          <p:nvPr/>
        </p:nvCxnSpPr>
        <p:spPr>
          <a:xfrm>
            <a:off x="4572584" y="1025462"/>
            <a:ext cx="0" cy="59278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99"/>
          <p:cNvSpPr txBox="1"/>
          <p:nvPr/>
        </p:nvSpPr>
        <p:spPr>
          <a:xfrm rot="16200000">
            <a:off x="3182931" y="2439479"/>
            <a:ext cx="2342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Futura Light" pitchFamily="50" charset="0"/>
              </a:rPr>
              <a:t>Monoscopic</a:t>
            </a:r>
            <a:r>
              <a:rPr lang="en-US" sz="2000" dirty="0" smtClean="0">
                <a:latin typeface="Futura Light" pitchFamily="50" charset="0"/>
              </a:rPr>
              <a:t> </a:t>
            </a:r>
            <a:r>
              <a:rPr lang="en-US" sz="2000" dirty="0" smtClean="0">
                <a:latin typeface="Futura Light" pitchFamily="50" charset="0"/>
              </a:rPr>
              <a:t>Display</a:t>
            </a:r>
            <a:endParaRPr lang="en-US" sz="2000" dirty="0">
              <a:latin typeface="Futura Light" pitchFamily="50" charset="0"/>
            </a:endParaRPr>
          </a:p>
        </p:txBody>
      </p:sp>
      <p:cxnSp>
        <p:nvCxnSpPr>
          <p:cNvPr id="267" name="Connecteur droit 266"/>
          <p:cNvCxnSpPr/>
          <p:nvPr/>
        </p:nvCxnSpPr>
        <p:spPr>
          <a:xfrm>
            <a:off x="4074160" y="1386846"/>
            <a:ext cx="8117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99"/>
          <p:cNvSpPr txBox="1"/>
          <p:nvPr/>
        </p:nvSpPr>
        <p:spPr>
          <a:xfrm>
            <a:off x="5119783" y="1027906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Virtual behind screen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269" name="TextBox 99"/>
          <p:cNvSpPr txBox="1"/>
          <p:nvPr/>
        </p:nvSpPr>
        <p:spPr>
          <a:xfrm>
            <a:off x="8891479" y="1039798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Virtual in front of screen</a:t>
            </a:r>
            <a:endParaRPr lang="en-US" sz="2000" dirty="0">
              <a:latin typeface="Futura Light" pitchFamily="50" charset="0"/>
            </a:endParaRPr>
          </a:p>
        </p:txBody>
      </p:sp>
      <p:cxnSp>
        <p:nvCxnSpPr>
          <p:cNvPr id="274" name="Straight Arrow Connector 160"/>
          <p:cNvCxnSpPr/>
          <p:nvPr/>
        </p:nvCxnSpPr>
        <p:spPr>
          <a:xfrm flipV="1">
            <a:off x="5277051" y="4371431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162"/>
          <p:cNvSpPr txBox="1"/>
          <p:nvPr/>
        </p:nvSpPr>
        <p:spPr>
          <a:xfrm>
            <a:off x="5250618" y="4581139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276" name="Straight Arrow Connector 160"/>
          <p:cNvCxnSpPr/>
          <p:nvPr/>
        </p:nvCxnSpPr>
        <p:spPr>
          <a:xfrm flipV="1">
            <a:off x="8624538" y="4473653"/>
            <a:ext cx="0" cy="707114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162"/>
          <p:cNvSpPr txBox="1"/>
          <p:nvPr/>
        </p:nvSpPr>
        <p:spPr>
          <a:xfrm>
            <a:off x="8598105" y="468336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Depth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4169463" y="972341"/>
            <a:ext cx="3918756" cy="6075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8090846" y="1052933"/>
            <a:ext cx="4368500" cy="6075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8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.vimeocdn.com/ts/492/264/49226407_12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2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038877"/>
            <a:ext cx="10515600" cy="1325563"/>
          </a:xfrm>
        </p:spPr>
        <p:txBody>
          <a:bodyPr/>
          <a:lstStyle/>
          <a:p>
            <a:pPr algn="ctr"/>
            <a:r>
              <a:rPr lang="fr-FR" dirty="0" err="1" smtClean="0"/>
              <a:t>Each</a:t>
            </a:r>
            <a:r>
              <a:rPr lang="fr-FR" dirty="0" smtClean="0"/>
              <a:t> of </a:t>
            </a:r>
            <a:r>
              <a:rPr lang="fr-FR" dirty="0" err="1" smtClean="0"/>
              <a:t>these</a:t>
            </a:r>
            <a:r>
              <a:rPr lang="fr-FR" dirty="0" smtClean="0"/>
              <a:t> illusions </a:t>
            </a:r>
            <a:br>
              <a:rPr lang="fr-FR" dirty="0" smtClean="0"/>
            </a:b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projectors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Connecteur droit 107"/>
          <p:cNvCxnSpPr/>
          <p:nvPr/>
        </p:nvCxnSpPr>
        <p:spPr>
          <a:xfrm>
            <a:off x="8000914" y="332771"/>
            <a:ext cx="0" cy="6238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4081738" y="393539"/>
            <a:ext cx="0" cy="6238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ube 82"/>
          <p:cNvSpPr/>
          <p:nvPr/>
        </p:nvSpPr>
        <p:spPr>
          <a:xfrm>
            <a:off x="10516050" y="1767105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0706734" y="2392305"/>
            <a:ext cx="225132" cy="225132"/>
            <a:chOff x="7043663" y="2589108"/>
            <a:chExt cx="225132" cy="225132"/>
          </a:xfrm>
        </p:grpSpPr>
        <p:sp>
          <p:nvSpPr>
            <p:cNvPr id="67" name="Oval 66"/>
            <p:cNvSpPr/>
            <p:nvPr/>
          </p:nvSpPr>
          <p:spPr>
            <a:xfrm>
              <a:off x="7043663" y="2589108"/>
              <a:ext cx="225132" cy="2251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71" name="Straight Connector 70"/>
            <p:cNvCxnSpPr>
              <a:stCxn id="67" idx="5"/>
              <a:endCxn id="67" idx="1"/>
            </p:cNvCxnSpPr>
            <p:nvPr/>
          </p:nvCxnSpPr>
          <p:spPr>
            <a:xfrm flipH="1"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7" idx="3"/>
              <a:endCxn id="67" idx="7"/>
            </p:cNvCxnSpPr>
            <p:nvPr/>
          </p:nvCxnSpPr>
          <p:spPr>
            <a:xfrm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10312521" y="1294303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object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 flipH="1">
            <a:off x="10367981" y="2491299"/>
            <a:ext cx="448776" cy="88019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6286499" y="1717103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494044" y="2337324"/>
            <a:ext cx="225132" cy="225132"/>
            <a:chOff x="7043663" y="2589108"/>
            <a:chExt cx="225132" cy="225132"/>
          </a:xfrm>
        </p:grpSpPr>
        <p:sp>
          <p:nvSpPr>
            <p:cNvPr id="61" name="Oval 60"/>
            <p:cNvSpPr/>
            <p:nvPr/>
          </p:nvSpPr>
          <p:spPr>
            <a:xfrm>
              <a:off x="7043663" y="2589108"/>
              <a:ext cx="225132" cy="2251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62" name="Straight Connector 61"/>
            <p:cNvCxnSpPr>
              <a:stCxn id="61" idx="5"/>
              <a:endCxn id="61" idx="1"/>
            </p:cNvCxnSpPr>
            <p:nvPr/>
          </p:nvCxnSpPr>
          <p:spPr>
            <a:xfrm flipH="1"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1" idx="3"/>
              <a:endCxn id="61" idx="7"/>
            </p:cNvCxnSpPr>
            <p:nvPr/>
          </p:nvCxnSpPr>
          <p:spPr>
            <a:xfrm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6071395" y="1244301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 object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utura Light" pitchFamily="50" charset="0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 flipH="1">
            <a:off x="6053799" y="2461027"/>
            <a:ext cx="558892" cy="910467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94"/>
          <p:cNvSpPr/>
          <p:nvPr/>
        </p:nvSpPr>
        <p:spPr>
          <a:xfrm>
            <a:off x="8951418" y="2599856"/>
            <a:ext cx="2754775" cy="1284790"/>
          </a:xfrm>
          <a:custGeom>
            <a:avLst/>
            <a:gdLst>
              <a:gd name="connsiteX0" fmla="*/ 0 w 2754775"/>
              <a:gd name="connsiteY0" fmla="*/ 0 h 1284790"/>
              <a:gd name="connsiteX1" fmla="*/ 798653 w 2754775"/>
              <a:gd name="connsiteY1" fmla="*/ 613458 h 1284790"/>
              <a:gd name="connsiteX2" fmla="*/ 1979271 w 2754775"/>
              <a:gd name="connsiteY2" fmla="*/ 625033 h 1284790"/>
              <a:gd name="connsiteX3" fmla="*/ 2754775 w 2754775"/>
              <a:gd name="connsiteY3" fmla="*/ 1284790 h 128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4775" h="1284790">
                <a:moveTo>
                  <a:pt x="0" y="0"/>
                </a:moveTo>
                <a:cubicBezTo>
                  <a:pt x="234387" y="254643"/>
                  <a:pt x="468775" y="509286"/>
                  <a:pt x="798653" y="613458"/>
                </a:cubicBezTo>
                <a:cubicBezTo>
                  <a:pt x="1128532" y="717630"/>
                  <a:pt x="1653251" y="513144"/>
                  <a:pt x="1979271" y="625033"/>
                </a:cubicBezTo>
                <a:cubicBezTo>
                  <a:pt x="2305291" y="736922"/>
                  <a:pt x="2621666" y="1147823"/>
                  <a:pt x="2754775" y="128479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869" y="5397826"/>
            <a:ext cx="2392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Surface </a:t>
            </a:r>
            <a:endParaRPr lang="en-US" sz="2800" b="1" dirty="0" smtClean="0">
              <a:latin typeface="Futura Light" pitchFamily="50" charset="0"/>
            </a:endParaRPr>
          </a:p>
          <a:p>
            <a:r>
              <a:rPr lang="en-US" sz="2800" b="1" dirty="0" smtClean="0">
                <a:latin typeface="Futura Light" pitchFamily="50" charset="0"/>
              </a:rPr>
              <a:t>Augmentation</a:t>
            </a:r>
            <a:endParaRPr lang="en-US" sz="2800" b="1" dirty="0">
              <a:latin typeface="Futura Light" pitchFamily="50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745122" y="2537631"/>
            <a:ext cx="2768293" cy="1296482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>
            <a:stCxn id="65" idx="7"/>
            <a:endCxn id="47" idx="6"/>
          </p:cNvCxnSpPr>
          <p:nvPr/>
        </p:nvCxnSpPr>
        <p:spPr>
          <a:xfrm flipH="1">
            <a:off x="5242393" y="3096639"/>
            <a:ext cx="998798" cy="159668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 rot="18000000">
            <a:off x="4812137" y="4541142"/>
            <a:ext cx="619760" cy="599440"/>
            <a:chOff x="2575560" y="4053840"/>
            <a:chExt cx="619760" cy="599440"/>
          </a:xfrm>
        </p:grpSpPr>
        <p:sp>
          <p:nvSpPr>
            <p:cNvPr id="47" name="Oval 46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5488173" y="4825718"/>
            <a:ext cx="128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User’s eye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251886" y="1697907"/>
            <a:ext cx="1003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latin typeface="Futura (Light)" panose="020B7200000000000000" pitchFamily="34" charset="0"/>
              </a:defRPr>
            </a:lvl1pPr>
          </a:lstStyle>
          <a:p>
            <a:r>
              <a:rPr lang="en-US" dirty="0" smtClean="0">
                <a:latin typeface="Futura Light" pitchFamily="50" charset="0"/>
              </a:rPr>
              <a:t>Flat </a:t>
            </a:r>
          </a:p>
          <a:p>
            <a:r>
              <a:rPr lang="en-US" dirty="0" smtClean="0">
                <a:latin typeface="Futura Light" pitchFamily="50" charset="0"/>
              </a:rPr>
              <a:t>screen</a:t>
            </a:r>
            <a:endParaRPr lang="en-US" dirty="0">
              <a:latin typeface="Futura Light" pitchFamily="50" charset="0"/>
            </a:endParaRPr>
          </a:p>
        </p:txBody>
      </p:sp>
      <p:sp>
        <p:nvSpPr>
          <p:cNvPr id="70" name="Cube 69"/>
          <p:cNvSpPr/>
          <p:nvPr/>
        </p:nvSpPr>
        <p:spPr>
          <a:xfrm>
            <a:off x="2556869" y="1783087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 rot="18095778">
            <a:off x="1489828" y="4602865"/>
            <a:ext cx="619760" cy="599440"/>
            <a:chOff x="2575560" y="4053840"/>
            <a:chExt cx="619760" cy="599440"/>
          </a:xfrm>
        </p:grpSpPr>
        <p:sp>
          <p:nvSpPr>
            <p:cNvPr id="74" name="Oval 73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255432" y="4822715"/>
            <a:ext cx="128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User’s eye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2827885" y="2499286"/>
            <a:ext cx="225132" cy="2251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94569" y="1856441"/>
            <a:ext cx="1061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Futura Light" pitchFamily="50" charset="0"/>
              </a:rPr>
              <a:t>Object</a:t>
            </a:r>
            <a:endParaRPr lang="en-US" sz="2400" dirty="0">
              <a:latin typeface="Futura Light" pitchFamily="50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99706" y="1240959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Virtual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Futura Light" pitchFamily="50" charset="0"/>
              </a:rPr>
              <a:t>object</a:t>
            </a:r>
          </a:p>
        </p:txBody>
      </p:sp>
      <p:sp>
        <p:nvSpPr>
          <p:cNvPr id="18" name="Cube 17"/>
          <p:cNvSpPr/>
          <p:nvPr/>
        </p:nvSpPr>
        <p:spPr>
          <a:xfrm>
            <a:off x="2511896" y="1748361"/>
            <a:ext cx="1194307" cy="1194307"/>
          </a:xfrm>
          <a:prstGeom prst="cube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72" name="Straight Connector 71"/>
          <p:cNvCxnSpPr>
            <a:stCxn id="78" idx="3"/>
            <a:endCxn id="74" idx="6"/>
          </p:cNvCxnSpPr>
          <p:nvPr/>
        </p:nvCxnSpPr>
        <p:spPr>
          <a:xfrm flipH="1">
            <a:off x="1924148" y="2691448"/>
            <a:ext cx="936707" cy="206701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31" idx="7"/>
            <a:endCxn id="87" idx="6"/>
          </p:cNvCxnSpPr>
          <p:nvPr/>
        </p:nvCxnSpPr>
        <p:spPr>
          <a:xfrm flipH="1">
            <a:off x="9486299" y="3116239"/>
            <a:ext cx="1027291" cy="174847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 rot="18000000">
            <a:off x="9056043" y="4712530"/>
            <a:ext cx="619760" cy="599440"/>
            <a:chOff x="2575560" y="4053840"/>
            <a:chExt cx="619760" cy="599440"/>
          </a:xfrm>
        </p:grpSpPr>
        <p:sp>
          <p:nvSpPr>
            <p:cNvPr id="87" name="Oval 86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9786308" y="4959697"/>
            <a:ext cx="128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utura Light" pitchFamily="50" charset="0"/>
              </a:rPr>
              <a:t>User’s eye</a:t>
            </a:r>
            <a:endParaRPr lang="en-US" sz="2000" dirty="0">
              <a:latin typeface="Futura Light" pitchFamily="50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10335011" y="3073978"/>
            <a:ext cx="225132" cy="22513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367551" y="1766958"/>
            <a:ext cx="1350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Futura Light" pitchFamily="50" charset="0"/>
              </a:rPr>
              <a:t>Arbitrary </a:t>
            </a:r>
          </a:p>
          <a:p>
            <a:pPr algn="ctr"/>
            <a:r>
              <a:rPr lang="en-US" sz="2400" dirty="0" smtClean="0">
                <a:latin typeface="Futura Light" pitchFamily="50" charset="0"/>
              </a:rPr>
              <a:t>screen</a:t>
            </a:r>
            <a:endParaRPr lang="en-US" sz="2400" dirty="0">
              <a:latin typeface="Futura Light" pitchFamily="50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49107" y="5397826"/>
            <a:ext cx="14734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Flat </a:t>
            </a:r>
            <a:endParaRPr lang="en-US" sz="2800" b="1" dirty="0" smtClean="0">
              <a:latin typeface="Futura Light" pitchFamily="50" charset="0"/>
            </a:endParaRPr>
          </a:p>
          <a:p>
            <a:r>
              <a:rPr lang="en-US" sz="2800" b="1" dirty="0" smtClean="0">
                <a:latin typeface="Futura Light" pitchFamily="50" charset="0"/>
              </a:rPr>
              <a:t>Window</a:t>
            </a:r>
            <a:endParaRPr lang="en-US" sz="2800" b="1" dirty="0">
              <a:latin typeface="Futura Light" pitchFamily="50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708491" y="5520701"/>
            <a:ext cx="16466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Arbitrary </a:t>
            </a:r>
            <a:endParaRPr lang="en-US" sz="2800" b="1" dirty="0" smtClean="0">
              <a:latin typeface="Futura Light" pitchFamily="50" charset="0"/>
            </a:endParaRPr>
          </a:p>
          <a:p>
            <a:r>
              <a:rPr lang="en-US" sz="2800" b="1" dirty="0" smtClean="0">
                <a:latin typeface="Futura Light" pitchFamily="50" charset="0"/>
              </a:rPr>
              <a:t>Window</a:t>
            </a:r>
            <a:endParaRPr lang="en-US" sz="2800" b="1" dirty="0">
              <a:latin typeface="Futura Light" pitchFamily="50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370896" y="5452878"/>
            <a:ext cx="388832" cy="388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ight" pitchFamily="50" charset="0"/>
              </a:rPr>
              <a:t>1</a:t>
            </a:r>
            <a:endParaRPr lang="en-US" dirty="0">
              <a:solidFill>
                <a:schemeClr val="tx1"/>
              </a:solidFill>
              <a:latin typeface="Futura Light" pitchFamily="50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4550529" y="5452878"/>
            <a:ext cx="388832" cy="388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ight" pitchFamily="50" charset="0"/>
              </a:rPr>
              <a:t>2</a:t>
            </a:r>
            <a:endParaRPr lang="en-US" dirty="0">
              <a:solidFill>
                <a:schemeClr val="tx1"/>
              </a:solidFill>
              <a:latin typeface="Futura Light" pitchFamily="50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8316235" y="5575753"/>
            <a:ext cx="388832" cy="3888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ight" pitchFamily="50" charset="0"/>
              </a:rPr>
              <a:t>3</a:t>
            </a:r>
            <a:endParaRPr lang="en-US" dirty="0">
              <a:solidFill>
                <a:schemeClr val="tx1"/>
              </a:solidFill>
              <a:latin typeface="Futura Light" pitchFamily="50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49029" y="3063669"/>
            <a:ext cx="225132" cy="225132"/>
            <a:chOff x="7043663" y="2589108"/>
            <a:chExt cx="225132" cy="225132"/>
          </a:xfrm>
        </p:grpSpPr>
        <p:sp>
          <p:nvSpPr>
            <p:cNvPr id="65" name="Oval 64"/>
            <p:cNvSpPr/>
            <p:nvPr/>
          </p:nvSpPr>
          <p:spPr>
            <a:xfrm>
              <a:off x="7043663" y="2589108"/>
              <a:ext cx="225132" cy="2251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cxnSp>
          <p:nvCxnSpPr>
            <p:cNvPr id="101" name="Straight Connector 100"/>
            <p:cNvCxnSpPr>
              <a:stCxn id="65" idx="5"/>
              <a:endCxn id="65" idx="1"/>
            </p:cNvCxnSpPr>
            <p:nvPr/>
          </p:nvCxnSpPr>
          <p:spPr>
            <a:xfrm flipH="1"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65" idx="3"/>
              <a:endCxn id="65" idx="7"/>
            </p:cNvCxnSpPr>
            <p:nvPr/>
          </p:nvCxnSpPr>
          <p:spPr>
            <a:xfrm flipV="1">
              <a:off x="7076633" y="2622078"/>
              <a:ext cx="159192" cy="15919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Straight Connector 106"/>
          <p:cNvCxnSpPr>
            <a:stCxn id="78" idx="5"/>
            <a:endCxn id="78" idx="1"/>
          </p:cNvCxnSpPr>
          <p:nvPr/>
        </p:nvCxnSpPr>
        <p:spPr>
          <a:xfrm flipH="1" flipV="1">
            <a:off x="2860855" y="2532256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78" idx="3"/>
            <a:endCxn id="78" idx="7"/>
          </p:cNvCxnSpPr>
          <p:nvPr/>
        </p:nvCxnSpPr>
        <p:spPr>
          <a:xfrm flipV="1">
            <a:off x="2860855" y="2532256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91" idx="3"/>
            <a:endCxn id="91" idx="7"/>
          </p:cNvCxnSpPr>
          <p:nvPr/>
        </p:nvCxnSpPr>
        <p:spPr>
          <a:xfrm flipV="1">
            <a:off x="10367981" y="3106948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1" idx="5"/>
            <a:endCxn id="91" idx="1"/>
          </p:cNvCxnSpPr>
          <p:nvPr/>
        </p:nvCxnSpPr>
        <p:spPr>
          <a:xfrm flipH="1" flipV="1">
            <a:off x="10367981" y="3106948"/>
            <a:ext cx="159192" cy="1591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 rot="20700000">
            <a:off x="243051" y="2941275"/>
            <a:ext cx="790368" cy="629110"/>
            <a:chOff x="1455916" y="2551066"/>
            <a:chExt cx="1164127" cy="926612"/>
          </a:xfrm>
        </p:grpSpPr>
        <p:sp>
          <p:nvSpPr>
            <p:cNvPr id="103" name="Isosceles Triangle 102"/>
            <p:cNvSpPr/>
            <p:nvPr/>
          </p:nvSpPr>
          <p:spPr>
            <a:xfrm rot="16200000">
              <a:off x="2032768" y="2725662"/>
              <a:ext cx="630777" cy="543773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455916" y="2551066"/>
              <a:ext cx="943165" cy="926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cxnSp>
        <p:nvCxnSpPr>
          <p:cNvPr id="106" name="Straight Connector 105"/>
          <p:cNvCxnSpPr>
            <a:stCxn id="103" idx="3"/>
            <a:endCxn id="78" idx="3"/>
          </p:cNvCxnSpPr>
          <p:nvPr/>
        </p:nvCxnSpPr>
        <p:spPr>
          <a:xfrm flipV="1">
            <a:off x="1016997" y="2691448"/>
            <a:ext cx="1843858" cy="451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89741" y="3838128"/>
            <a:ext cx="1303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Futura Light" pitchFamily="50" charset="0"/>
              </a:rPr>
              <a:t>Projector</a:t>
            </a:r>
            <a:endParaRPr lang="en-US" sz="24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807585" y="2504661"/>
            <a:ext cx="225132" cy="225132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14" name="Straight Connector 113"/>
          <p:cNvCxnSpPr>
            <a:stCxn id="112" idx="5"/>
            <a:endCxn id="112" idx="1"/>
          </p:cNvCxnSpPr>
          <p:nvPr/>
        </p:nvCxnSpPr>
        <p:spPr>
          <a:xfrm flipH="1" flipV="1">
            <a:off x="2840555" y="2537631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12" idx="3"/>
            <a:endCxn id="112" idx="7"/>
          </p:cNvCxnSpPr>
          <p:nvPr/>
        </p:nvCxnSpPr>
        <p:spPr>
          <a:xfrm flipV="1">
            <a:off x="2840555" y="2537631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/>
          <p:cNvGrpSpPr/>
          <p:nvPr/>
        </p:nvGrpSpPr>
        <p:grpSpPr>
          <a:xfrm rot="20700000">
            <a:off x="3719820" y="3202506"/>
            <a:ext cx="790368" cy="629110"/>
            <a:chOff x="1455916" y="2551066"/>
            <a:chExt cx="1164127" cy="926612"/>
          </a:xfrm>
        </p:grpSpPr>
        <p:sp>
          <p:nvSpPr>
            <p:cNvPr id="119" name="Isosceles Triangle 118"/>
            <p:cNvSpPr/>
            <p:nvPr/>
          </p:nvSpPr>
          <p:spPr>
            <a:xfrm rot="16200000">
              <a:off x="2032768" y="2725662"/>
              <a:ext cx="630777" cy="543773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455916" y="2551066"/>
              <a:ext cx="943165" cy="926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3442859" y="3997854"/>
            <a:ext cx="13033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Futura Light" pitchFamily="50" charset="0"/>
              </a:rPr>
              <a:t>Projector</a:t>
            </a:r>
            <a:endParaRPr lang="en-US" sz="24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cxnSp>
        <p:nvCxnSpPr>
          <p:cNvPr id="122" name="Straight Connector 121"/>
          <p:cNvCxnSpPr>
            <a:stCxn id="119" idx="3"/>
            <a:endCxn id="123" idx="2"/>
          </p:cNvCxnSpPr>
          <p:nvPr/>
        </p:nvCxnSpPr>
        <p:spPr>
          <a:xfrm flipV="1">
            <a:off x="4493766" y="3185293"/>
            <a:ext cx="1546322" cy="218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6040088" y="3072727"/>
            <a:ext cx="225132" cy="225132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24" name="Straight Connector 123"/>
          <p:cNvCxnSpPr>
            <a:stCxn id="123" idx="5"/>
            <a:endCxn id="123" idx="1"/>
          </p:cNvCxnSpPr>
          <p:nvPr/>
        </p:nvCxnSpPr>
        <p:spPr>
          <a:xfrm flipH="1" flipV="1">
            <a:off x="6073058" y="3105697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3" idx="3"/>
            <a:endCxn id="123" idx="7"/>
          </p:cNvCxnSpPr>
          <p:nvPr/>
        </p:nvCxnSpPr>
        <p:spPr>
          <a:xfrm flipV="1">
            <a:off x="6073058" y="3105697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35" idx="3"/>
            <a:endCxn id="91" idx="3"/>
          </p:cNvCxnSpPr>
          <p:nvPr/>
        </p:nvCxnSpPr>
        <p:spPr>
          <a:xfrm flipV="1">
            <a:off x="8587488" y="3266140"/>
            <a:ext cx="1780493" cy="4546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0321428" y="3083269"/>
            <a:ext cx="225132" cy="225132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132" name="Straight Connector 131"/>
          <p:cNvCxnSpPr>
            <a:stCxn id="131" idx="5"/>
            <a:endCxn id="131" idx="1"/>
          </p:cNvCxnSpPr>
          <p:nvPr/>
        </p:nvCxnSpPr>
        <p:spPr>
          <a:xfrm flipH="1" flipV="1">
            <a:off x="10354398" y="3116239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31" idx="3"/>
            <a:endCxn id="131" idx="7"/>
          </p:cNvCxnSpPr>
          <p:nvPr/>
        </p:nvCxnSpPr>
        <p:spPr>
          <a:xfrm flipV="1">
            <a:off x="10354398" y="3116239"/>
            <a:ext cx="159192" cy="15919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 rot="20700000">
            <a:off x="7813542" y="3519557"/>
            <a:ext cx="790368" cy="629110"/>
            <a:chOff x="1455916" y="2551066"/>
            <a:chExt cx="1164127" cy="926612"/>
          </a:xfrm>
        </p:grpSpPr>
        <p:sp>
          <p:nvSpPr>
            <p:cNvPr id="135" name="Isosceles Triangle 134"/>
            <p:cNvSpPr/>
            <p:nvPr/>
          </p:nvSpPr>
          <p:spPr>
            <a:xfrm rot="16200000">
              <a:off x="2032768" y="2725662"/>
              <a:ext cx="630777" cy="543773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455916" y="2551066"/>
              <a:ext cx="943165" cy="926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7461616" y="4358810"/>
            <a:ext cx="13033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Futura Light" pitchFamily="50" charset="0"/>
              </a:rPr>
              <a:t>Projector</a:t>
            </a:r>
            <a:endParaRPr lang="en-US" sz="24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cxnSp>
        <p:nvCxnSpPr>
          <p:cNvPr id="138" name="Straight Connector 137"/>
          <p:cNvCxnSpPr>
            <a:stCxn id="103" idx="3"/>
            <a:endCxn id="80" idx="2"/>
          </p:cNvCxnSpPr>
          <p:nvPr/>
        </p:nvCxnSpPr>
        <p:spPr>
          <a:xfrm flipV="1">
            <a:off x="1016997" y="2318106"/>
            <a:ext cx="908326" cy="824410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03" idx="3"/>
          </p:cNvCxnSpPr>
          <p:nvPr/>
        </p:nvCxnSpPr>
        <p:spPr>
          <a:xfrm>
            <a:off x="1016997" y="3142516"/>
            <a:ext cx="1956336" cy="162069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9" idx="3"/>
          </p:cNvCxnSpPr>
          <p:nvPr/>
        </p:nvCxnSpPr>
        <p:spPr>
          <a:xfrm flipV="1">
            <a:off x="4493766" y="2631152"/>
            <a:ext cx="495194" cy="772595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9" idx="3"/>
          </p:cNvCxnSpPr>
          <p:nvPr/>
        </p:nvCxnSpPr>
        <p:spPr>
          <a:xfrm>
            <a:off x="4493766" y="3403747"/>
            <a:ext cx="3039104" cy="473059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5" idx="3"/>
          </p:cNvCxnSpPr>
          <p:nvPr/>
        </p:nvCxnSpPr>
        <p:spPr>
          <a:xfrm flipV="1">
            <a:off x="8587488" y="2741334"/>
            <a:ext cx="944197" cy="979464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5" idx="3"/>
          </p:cNvCxnSpPr>
          <p:nvPr/>
        </p:nvCxnSpPr>
        <p:spPr>
          <a:xfrm>
            <a:off x="8587488" y="3720798"/>
            <a:ext cx="2236075" cy="935453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1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1" grpId="0" animBg="1"/>
      <p:bldP spid="111" grpId="0"/>
      <p:bldP spid="112" grpId="0" animBg="1"/>
      <p:bldP spid="121" grpId="0" animBg="1"/>
      <p:bldP spid="123" grpId="0" animBg="1"/>
      <p:bldP spid="131" grpId="0" animBg="1"/>
      <p:bldP spid="1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Optical </a:t>
            </a:r>
            <a:r>
              <a:rPr lang="fr-FR" dirty="0" err="1" smtClean="0"/>
              <a:t>devices</a:t>
            </a:r>
            <a:endParaRPr lang="fr-FR" dirty="0" smtClean="0"/>
          </a:p>
          <a:p>
            <a:pPr algn="ctr"/>
            <a:r>
              <a:rPr lang="fr-FR" dirty="0" smtClean="0"/>
              <a:t>(cameras and </a:t>
            </a:r>
            <a:r>
              <a:rPr lang="fr-FR" dirty="0" err="1" smtClean="0"/>
              <a:t>projectors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1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39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parts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064594" y="2911831"/>
            <a:ext cx="235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 (image plane)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0058" y="4143147"/>
            <a:ext cx="2120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This is you, </a:t>
            </a:r>
            <a:br>
              <a:rPr lang="en-US" dirty="0" smtClean="0"/>
            </a:br>
            <a:r>
              <a:rPr lang="en-US" dirty="0" smtClean="0"/>
              <a:t>looking at the </a:t>
            </a:r>
            <a:r>
              <a:rPr lang="en-US" b="1" dirty="0" smtClean="0"/>
              <a:t>world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through a </a:t>
            </a:r>
            <a:r>
              <a:rPr lang="en-US" b="1" dirty="0" smtClean="0"/>
              <a:t>window</a:t>
            </a:r>
            <a:endParaRPr lang="en-US" b="1" dirty="0"/>
          </a:p>
        </p:txBody>
      </p:sp>
      <p:sp>
        <p:nvSpPr>
          <p:cNvPr id="9" name="Freeform 8"/>
          <p:cNvSpPr/>
          <p:nvPr/>
        </p:nvSpPr>
        <p:spPr>
          <a:xfrm>
            <a:off x="1508760" y="5129784"/>
            <a:ext cx="374904" cy="768096"/>
          </a:xfrm>
          <a:custGeom>
            <a:avLst/>
            <a:gdLst>
              <a:gd name="connsiteX0" fmla="*/ 36576 w 374904"/>
              <a:gd name="connsiteY0" fmla="*/ 0 h 768096"/>
              <a:gd name="connsiteX1" fmla="*/ 54864 w 374904"/>
              <a:gd name="connsiteY1" fmla="*/ 45720 h 768096"/>
              <a:gd name="connsiteX2" fmla="*/ 45720 w 374904"/>
              <a:gd name="connsiteY2" fmla="*/ 100584 h 768096"/>
              <a:gd name="connsiteX3" fmla="*/ 18288 w 374904"/>
              <a:gd name="connsiteY3" fmla="*/ 256032 h 768096"/>
              <a:gd name="connsiteX4" fmla="*/ 0 w 374904"/>
              <a:gd name="connsiteY4" fmla="*/ 301752 h 768096"/>
              <a:gd name="connsiteX5" fmla="*/ 18288 w 374904"/>
              <a:gd name="connsiteY5" fmla="*/ 384048 h 768096"/>
              <a:gd name="connsiteX6" fmla="*/ 27432 w 374904"/>
              <a:gd name="connsiteY6" fmla="*/ 438912 h 768096"/>
              <a:gd name="connsiteX7" fmla="*/ 54864 w 374904"/>
              <a:gd name="connsiteY7" fmla="*/ 484632 h 768096"/>
              <a:gd name="connsiteX8" fmla="*/ 64008 w 374904"/>
              <a:gd name="connsiteY8" fmla="*/ 530352 h 768096"/>
              <a:gd name="connsiteX9" fmla="*/ 91440 w 374904"/>
              <a:gd name="connsiteY9" fmla="*/ 576072 h 768096"/>
              <a:gd name="connsiteX10" fmla="*/ 128016 w 374904"/>
              <a:gd name="connsiteY10" fmla="*/ 630936 h 768096"/>
              <a:gd name="connsiteX11" fmla="*/ 182880 w 374904"/>
              <a:gd name="connsiteY11" fmla="*/ 676656 h 768096"/>
              <a:gd name="connsiteX12" fmla="*/ 237744 w 374904"/>
              <a:gd name="connsiteY12" fmla="*/ 713232 h 768096"/>
              <a:gd name="connsiteX13" fmla="*/ 265176 w 374904"/>
              <a:gd name="connsiteY13" fmla="*/ 731520 h 768096"/>
              <a:gd name="connsiteX14" fmla="*/ 292608 w 374904"/>
              <a:gd name="connsiteY14" fmla="*/ 749808 h 768096"/>
              <a:gd name="connsiteX15" fmla="*/ 347472 w 374904"/>
              <a:gd name="connsiteY15" fmla="*/ 768096 h 768096"/>
              <a:gd name="connsiteX16" fmla="*/ 374904 w 374904"/>
              <a:gd name="connsiteY16" fmla="*/ 758952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904" h="768096">
                <a:moveTo>
                  <a:pt x="36576" y="0"/>
                </a:moveTo>
                <a:cubicBezTo>
                  <a:pt x="42672" y="15240"/>
                  <a:pt x="53378" y="29373"/>
                  <a:pt x="54864" y="45720"/>
                </a:cubicBezTo>
                <a:cubicBezTo>
                  <a:pt x="56543" y="64184"/>
                  <a:pt x="48539" y="82259"/>
                  <a:pt x="45720" y="100584"/>
                </a:cubicBezTo>
                <a:cubicBezTo>
                  <a:pt x="40245" y="136174"/>
                  <a:pt x="29172" y="228822"/>
                  <a:pt x="18288" y="256032"/>
                </a:cubicBezTo>
                <a:lnTo>
                  <a:pt x="0" y="301752"/>
                </a:lnTo>
                <a:cubicBezTo>
                  <a:pt x="9784" y="340890"/>
                  <a:pt x="10549" y="341483"/>
                  <a:pt x="18288" y="384048"/>
                </a:cubicBezTo>
                <a:cubicBezTo>
                  <a:pt x="21605" y="402289"/>
                  <a:pt x="21096" y="421488"/>
                  <a:pt x="27432" y="438912"/>
                </a:cubicBezTo>
                <a:cubicBezTo>
                  <a:pt x="33506" y="455615"/>
                  <a:pt x="45720" y="469392"/>
                  <a:pt x="54864" y="484632"/>
                </a:cubicBezTo>
                <a:cubicBezTo>
                  <a:pt x="57912" y="499872"/>
                  <a:pt x="58236" y="515922"/>
                  <a:pt x="64008" y="530352"/>
                </a:cubicBezTo>
                <a:cubicBezTo>
                  <a:pt x="70609" y="546854"/>
                  <a:pt x="81898" y="561078"/>
                  <a:pt x="91440" y="576072"/>
                </a:cubicBezTo>
                <a:cubicBezTo>
                  <a:pt x="103240" y="594615"/>
                  <a:pt x="109728" y="618744"/>
                  <a:pt x="128016" y="630936"/>
                </a:cubicBezTo>
                <a:cubicBezTo>
                  <a:pt x="226041" y="696286"/>
                  <a:pt x="77271" y="594516"/>
                  <a:pt x="182880" y="676656"/>
                </a:cubicBezTo>
                <a:cubicBezTo>
                  <a:pt x="200230" y="690150"/>
                  <a:pt x="219456" y="701040"/>
                  <a:pt x="237744" y="713232"/>
                </a:cubicBezTo>
                <a:lnTo>
                  <a:pt x="265176" y="731520"/>
                </a:lnTo>
                <a:cubicBezTo>
                  <a:pt x="274320" y="737616"/>
                  <a:pt x="282182" y="746333"/>
                  <a:pt x="292608" y="749808"/>
                </a:cubicBezTo>
                <a:lnTo>
                  <a:pt x="347472" y="768096"/>
                </a:lnTo>
                <a:lnTo>
                  <a:pt x="374904" y="758952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488862" y="2750616"/>
            <a:ext cx="35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world behind the window</a:t>
            </a:r>
            <a:br>
              <a:rPr lang="en-US" dirty="0" smtClean="0"/>
            </a:br>
            <a:r>
              <a:rPr lang="en-US" dirty="0" smtClean="0"/>
              <a:t>(everything, and in this case a cube)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39934" y="6012796"/>
            <a:ext cx="206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(Optical center)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5335980" y="4753487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46026" y="3825107"/>
            <a:ext cx="157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Principal point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(image center)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Cube 38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810758" y="4502836"/>
            <a:ext cx="461163" cy="265891"/>
          </a:xfrm>
          <a:custGeom>
            <a:avLst/>
            <a:gdLst>
              <a:gd name="connsiteX0" fmla="*/ 36576 w 374904"/>
              <a:gd name="connsiteY0" fmla="*/ 0 h 768096"/>
              <a:gd name="connsiteX1" fmla="*/ 54864 w 374904"/>
              <a:gd name="connsiteY1" fmla="*/ 45720 h 768096"/>
              <a:gd name="connsiteX2" fmla="*/ 45720 w 374904"/>
              <a:gd name="connsiteY2" fmla="*/ 100584 h 768096"/>
              <a:gd name="connsiteX3" fmla="*/ 18288 w 374904"/>
              <a:gd name="connsiteY3" fmla="*/ 256032 h 768096"/>
              <a:gd name="connsiteX4" fmla="*/ 0 w 374904"/>
              <a:gd name="connsiteY4" fmla="*/ 301752 h 768096"/>
              <a:gd name="connsiteX5" fmla="*/ 18288 w 374904"/>
              <a:gd name="connsiteY5" fmla="*/ 384048 h 768096"/>
              <a:gd name="connsiteX6" fmla="*/ 27432 w 374904"/>
              <a:gd name="connsiteY6" fmla="*/ 438912 h 768096"/>
              <a:gd name="connsiteX7" fmla="*/ 54864 w 374904"/>
              <a:gd name="connsiteY7" fmla="*/ 484632 h 768096"/>
              <a:gd name="connsiteX8" fmla="*/ 64008 w 374904"/>
              <a:gd name="connsiteY8" fmla="*/ 530352 h 768096"/>
              <a:gd name="connsiteX9" fmla="*/ 91440 w 374904"/>
              <a:gd name="connsiteY9" fmla="*/ 576072 h 768096"/>
              <a:gd name="connsiteX10" fmla="*/ 128016 w 374904"/>
              <a:gd name="connsiteY10" fmla="*/ 630936 h 768096"/>
              <a:gd name="connsiteX11" fmla="*/ 182880 w 374904"/>
              <a:gd name="connsiteY11" fmla="*/ 676656 h 768096"/>
              <a:gd name="connsiteX12" fmla="*/ 237744 w 374904"/>
              <a:gd name="connsiteY12" fmla="*/ 713232 h 768096"/>
              <a:gd name="connsiteX13" fmla="*/ 265176 w 374904"/>
              <a:gd name="connsiteY13" fmla="*/ 731520 h 768096"/>
              <a:gd name="connsiteX14" fmla="*/ 292608 w 374904"/>
              <a:gd name="connsiteY14" fmla="*/ 749808 h 768096"/>
              <a:gd name="connsiteX15" fmla="*/ 347472 w 374904"/>
              <a:gd name="connsiteY15" fmla="*/ 768096 h 768096"/>
              <a:gd name="connsiteX16" fmla="*/ 374904 w 374904"/>
              <a:gd name="connsiteY16" fmla="*/ 758952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904" h="768096">
                <a:moveTo>
                  <a:pt x="36576" y="0"/>
                </a:moveTo>
                <a:cubicBezTo>
                  <a:pt x="42672" y="15240"/>
                  <a:pt x="53378" y="29373"/>
                  <a:pt x="54864" y="45720"/>
                </a:cubicBezTo>
                <a:cubicBezTo>
                  <a:pt x="56543" y="64184"/>
                  <a:pt x="48539" y="82259"/>
                  <a:pt x="45720" y="100584"/>
                </a:cubicBezTo>
                <a:cubicBezTo>
                  <a:pt x="40245" y="136174"/>
                  <a:pt x="29172" y="228822"/>
                  <a:pt x="18288" y="256032"/>
                </a:cubicBezTo>
                <a:lnTo>
                  <a:pt x="0" y="301752"/>
                </a:lnTo>
                <a:cubicBezTo>
                  <a:pt x="9784" y="340890"/>
                  <a:pt x="10549" y="341483"/>
                  <a:pt x="18288" y="384048"/>
                </a:cubicBezTo>
                <a:cubicBezTo>
                  <a:pt x="21605" y="402289"/>
                  <a:pt x="21096" y="421488"/>
                  <a:pt x="27432" y="438912"/>
                </a:cubicBezTo>
                <a:cubicBezTo>
                  <a:pt x="33506" y="455615"/>
                  <a:pt x="45720" y="469392"/>
                  <a:pt x="54864" y="484632"/>
                </a:cubicBezTo>
                <a:cubicBezTo>
                  <a:pt x="57912" y="499872"/>
                  <a:pt x="58236" y="515922"/>
                  <a:pt x="64008" y="530352"/>
                </a:cubicBezTo>
                <a:cubicBezTo>
                  <a:pt x="70609" y="546854"/>
                  <a:pt x="81898" y="561078"/>
                  <a:pt x="91440" y="576072"/>
                </a:cubicBezTo>
                <a:cubicBezTo>
                  <a:pt x="103240" y="594615"/>
                  <a:pt x="109728" y="618744"/>
                  <a:pt x="128016" y="630936"/>
                </a:cubicBezTo>
                <a:cubicBezTo>
                  <a:pt x="226041" y="696286"/>
                  <a:pt x="77271" y="594516"/>
                  <a:pt x="182880" y="676656"/>
                </a:cubicBezTo>
                <a:cubicBezTo>
                  <a:pt x="200230" y="690150"/>
                  <a:pt x="219456" y="701040"/>
                  <a:pt x="237744" y="713232"/>
                </a:cubicBezTo>
                <a:lnTo>
                  <a:pt x="265176" y="731520"/>
                </a:lnTo>
                <a:cubicBezTo>
                  <a:pt x="274320" y="737616"/>
                  <a:pt x="282182" y="746333"/>
                  <a:pt x="292608" y="749808"/>
                </a:cubicBezTo>
                <a:lnTo>
                  <a:pt x="347472" y="768096"/>
                </a:lnTo>
                <a:lnTo>
                  <a:pt x="374904" y="758952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473417"/>
            <a:ext cx="10363200" cy="1481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err="1" smtClean="0"/>
              <a:t>Looking</a:t>
            </a:r>
            <a:r>
              <a:rPr lang="fr-FR" sz="3600" dirty="0" smtClean="0"/>
              <a:t> at the </a:t>
            </a:r>
            <a:r>
              <a:rPr lang="fr-FR" sz="3600" dirty="0" smtClean="0">
                <a:solidFill>
                  <a:srgbClr val="FF0000"/>
                </a:solidFill>
              </a:rPr>
              <a:t>world</a:t>
            </a:r>
            <a:r>
              <a:rPr lang="fr-FR" sz="3600" dirty="0" smtClean="0"/>
              <a:t>, </a:t>
            </a:r>
            <a:r>
              <a:rPr lang="fr-FR" sz="3600" dirty="0" err="1" smtClean="0"/>
              <a:t>from</a:t>
            </a:r>
            <a:r>
              <a:rPr lang="fr-FR" sz="3600" dirty="0" smtClean="0"/>
              <a:t> a </a:t>
            </a:r>
            <a:r>
              <a:rPr lang="fr-FR" sz="3600" dirty="0" smtClean="0">
                <a:solidFill>
                  <a:srgbClr val="FF0000"/>
                </a:solidFill>
              </a:rPr>
              <a:t>point</a:t>
            </a:r>
            <a:r>
              <a:rPr lang="fr-FR" sz="3600" dirty="0" smtClean="0"/>
              <a:t>, </a:t>
            </a:r>
            <a:r>
              <a:rPr lang="fr-FR" sz="3600" dirty="0" err="1" smtClean="0"/>
              <a:t>through</a:t>
            </a:r>
            <a:r>
              <a:rPr lang="fr-FR" sz="3600" dirty="0" smtClean="0"/>
              <a:t> a </a:t>
            </a:r>
            <a:r>
              <a:rPr lang="fr-FR" sz="3600" dirty="0" err="1" smtClean="0">
                <a:solidFill>
                  <a:srgbClr val="FF0000"/>
                </a:solidFill>
              </a:rPr>
              <a:t>window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97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" grpId="0" animBg="1"/>
      <p:bldP spid="22" grpId="0"/>
      <p:bldP spid="6" grpId="0"/>
      <p:bldP spid="9" grpId="0" animBg="1"/>
      <p:bldP spid="33" grpId="0"/>
      <p:bldP spid="38" grpId="0" animBg="1"/>
      <p:bldP spid="36" grpId="0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be 53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974787" y="4789172"/>
            <a:ext cx="407670" cy="563882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  <a:gd name="connsiteX0" fmla="*/ 407670 w 407670"/>
              <a:gd name="connsiteY0" fmla="*/ 0 h 557393"/>
              <a:gd name="connsiteX1" fmla="*/ 0 w 407670"/>
              <a:gd name="connsiteY1" fmla="*/ 131445 h 557393"/>
              <a:gd name="connsiteX2" fmla="*/ 405765 w 407670"/>
              <a:gd name="connsiteY2" fmla="*/ 531495 h 557393"/>
              <a:gd name="connsiteX3" fmla="*/ 407670 w 407670"/>
              <a:gd name="connsiteY3" fmla="*/ 0 h 557393"/>
              <a:gd name="connsiteX0" fmla="*/ 407670 w 407670"/>
              <a:gd name="connsiteY0" fmla="*/ 0 h 563882"/>
              <a:gd name="connsiteX1" fmla="*/ 0 w 407670"/>
              <a:gd name="connsiteY1" fmla="*/ 131445 h 563882"/>
              <a:gd name="connsiteX2" fmla="*/ 405765 w 407670"/>
              <a:gd name="connsiteY2" fmla="*/ 531495 h 563882"/>
              <a:gd name="connsiteX3" fmla="*/ 407670 w 407670"/>
              <a:gd name="connsiteY3" fmla="*/ 0 h 56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70" h="563882">
                <a:moveTo>
                  <a:pt x="407670" y="0"/>
                </a:moveTo>
                <a:lnTo>
                  <a:pt x="0" y="131445"/>
                </a:lnTo>
                <a:cubicBezTo>
                  <a:pt x="22860" y="370205"/>
                  <a:pt x="148590" y="662305"/>
                  <a:pt x="405765" y="53149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arallelogram 64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09609" y="5903056"/>
            <a:ext cx="4930249" cy="2166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Field of view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9610" y="4794758"/>
            <a:ext cx="3339255" cy="1108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009604" y="5455920"/>
            <a:ext cx="1794300" cy="44190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044950" y="3496610"/>
            <a:ext cx="1758953" cy="239476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045807" y="4115423"/>
            <a:ext cx="4894051" cy="1786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335980" y="4753487"/>
            <a:ext cx="82400" cy="824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964396" y="5402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005596" y="4930140"/>
            <a:ext cx="0" cy="531675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77180" y="5317469"/>
            <a:ext cx="632460" cy="132154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985385" y="4789171"/>
            <a:ext cx="1034415" cy="233214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" h="233214">
                <a:moveTo>
                  <a:pt x="407670" y="0"/>
                </a:moveTo>
                <a:lnTo>
                  <a:pt x="0" y="131445"/>
                </a:lnTo>
                <a:cubicBezTo>
                  <a:pt x="270510" y="261620"/>
                  <a:pt x="777240" y="269875"/>
                  <a:pt x="1034415" y="13906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0" idx="6"/>
          </p:cNvCxnSpPr>
          <p:nvPr/>
        </p:nvCxnSpPr>
        <p:spPr>
          <a:xfrm flipV="1">
            <a:off x="6046796" y="5123498"/>
            <a:ext cx="2841172" cy="319976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60" idx="6"/>
          </p:cNvCxnSpPr>
          <p:nvPr/>
        </p:nvCxnSpPr>
        <p:spPr>
          <a:xfrm flipV="1">
            <a:off x="2045807" y="5116184"/>
            <a:ext cx="6844183" cy="7852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76928" y="5463959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(U,V)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96031" y="5155714"/>
            <a:ext cx="76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(X,Y,Z)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807590" y="507498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929375" y="6175092"/>
            <a:ext cx="149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(image plane)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70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0" grpId="0" animBg="1"/>
      <p:bldP spid="20" grpId="0" animBg="1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Frustum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  <p:sp>
        <p:nvSpPr>
          <p:cNvPr id="72" name="Parallelogram 71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5377180" y="3901452"/>
            <a:ext cx="2663179" cy="8839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2" idx="5"/>
            <a:endCxn id="72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2" idx="3"/>
            <a:endCxn id="72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Parallelogram 78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787601">
            <a:off x="9839170" y="2161134"/>
            <a:ext cx="106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 plane</a:t>
            </a:r>
            <a:endParaRPr lang="en-US" b="1" dirty="0"/>
          </a:p>
        </p:txBody>
      </p:sp>
      <p:sp>
        <p:nvSpPr>
          <p:cNvPr id="89" name="Cube 88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92" name="Straight Connector 91"/>
          <p:cNvCxnSpPr>
            <a:stCxn id="79" idx="2"/>
            <a:endCxn id="79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9" idx="3"/>
            <a:endCxn id="79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 rot="678557">
            <a:off x="5672814" y="601190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Near plane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4052223" y="1609357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Frustum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96848" y="1746725"/>
            <a:ext cx="4645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view and perspective of the camera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Things inside are visible, things outside are not</a:t>
            </a:r>
          </a:p>
        </p:txBody>
      </p:sp>
    </p:spTree>
    <p:extLst>
      <p:ext uri="{BB962C8B-B14F-4D97-AF65-F5344CB8AC3E}">
        <p14:creationId xmlns:p14="http://schemas.microsoft.com/office/powerpoint/2010/main" val="376516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99" y="2506442"/>
            <a:ext cx="10515600" cy="132556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99" y="3966942"/>
            <a:ext cx="10515600" cy="14963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is AR?</a:t>
            </a:r>
          </a:p>
          <a:p>
            <a:r>
              <a:rPr lang="en-US" dirty="0" smtClean="0"/>
              <a:t>Where does it happen?</a:t>
            </a:r>
          </a:p>
          <a:p>
            <a:r>
              <a:rPr lang="en-US" dirty="0" smtClean="0"/>
              <a:t>What can you do with projectors?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4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Depth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471660" y="2062502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Frustum</a:t>
            </a:r>
            <a:endParaRPr lang="en-US" dirty="0"/>
          </a:p>
        </p:txBody>
      </p: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  <p:sp>
        <p:nvSpPr>
          <p:cNvPr id="43" name="Oval 42"/>
          <p:cNvSpPr/>
          <p:nvPr/>
        </p:nvSpPr>
        <p:spPr>
          <a:xfrm>
            <a:off x="5964396" y="5402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776928" y="5463959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(U,V)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96031" y="5155714"/>
            <a:ext cx="76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(X,Y,Z)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8807590" y="507498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970539" y="2431834"/>
            <a:ext cx="3711922" cy="149010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3" idx="2"/>
          </p:cNvCxnSpPr>
          <p:nvPr/>
        </p:nvCxnSpPr>
        <p:spPr>
          <a:xfrm flipV="1">
            <a:off x="5964396" y="3921936"/>
            <a:ext cx="0" cy="15215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8848813" y="2766060"/>
            <a:ext cx="1" cy="2249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787601">
            <a:off x="9839170" y="2161134"/>
            <a:ext cx="106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 plane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 rot="678557">
            <a:off x="5672814" y="601190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Near plane</a:t>
            </a:r>
            <a:endParaRPr lang="en-US" b="1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5959483" y="2773416"/>
            <a:ext cx="2877070" cy="1146888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20397924">
            <a:off x="6785168" y="3051020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Depth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9251" y="1405710"/>
            <a:ext cx="411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 depth is the distance to the object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(normalized between near and far planes)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8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377180" y="3901452"/>
            <a:ext cx="2663179" cy="8839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Knowing the camera parameters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 rot="732321">
            <a:off x="9805700" y="2161134"/>
            <a:ext cx="113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FAR plane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2384" y="6029591"/>
            <a:ext cx="3364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VIEW</a:t>
            </a:r>
          </a:p>
          <a:p>
            <a:r>
              <a:rPr lang="en-US" dirty="0" smtClean="0"/>
              <a:t>(Camera position and orientation)</a:t>
            </a:r>
          </a:p>
          <a:p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 rot="678557">
            <a:off x="5583377" y="6010075"/>
            <a:ext cx="130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NEAR plane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0696" y="1851386"/>
            <a:ext cx="2344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PROJECTION</a:t>
            </a:r>
          </a:p>
          <a:p>
            <a:r>
              <a:rPr lang="en-US" dirty="0" smtClean="0"/>
              <a:t>(Shape of the Frustum)</a:t>
            </a:r>
          </a:p>
          <a:p>
            <a:endParaRPr lang="en-US" b="1" dirty="0"/>
          </a:p>
        </p:txBody>
      </p:sp>
      <p:sp>
        <p:nvSpPr>
          <p:cNvPr id="28" name="Parallelogram 27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18556" y="3404486"/>
            <a:ext cx="8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Screen</a:t>
            </a:r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8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these matrices look like?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95477" y="3525540"/>
            <a:ext cx="378277" cy="465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973755" y="2253691"/>
            <a:ext cx="4211034" cy="25824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77850" y="1916078"/>
            <a:ext cx="183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Calibration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358858" y="1774615"/>
            <a:ext cx="1831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Coordinate</a:t>
            </a:r>
            <a:br>
              <a:rPr lang="en-US" b="1" dirty="0" smtClean="0"/>
            </a:br>
            <a:r>
              <a:rPr lang="en-US" b="1" dirty="0" smtClean="0"/>
              <a:t>System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549280" y="2263475"/>
            <a:ext cx="1831470" cy="46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Intrinsics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29551" y="2263945"/>
            <a:ext cx="1831470" cy="46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Extrinsics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55692" y="1884358"/>
            <a:ext cx="183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3D model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77078" y="1949205"/>
            <a:ext cx="183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Picture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260145" y="5143022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Image(2D*)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79437" y="5143022"/>
            <a:ext cx="10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View(3d)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6535129" y="5148206"/>
            <a:ext cx="113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World(3d)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8828080" y="5149377"/>
            <a:ext cx="104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Local(3d)</a:t>
            </a:r>
            <a:endParaRPr lang="en-US" i="1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9349740" y="4662170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7231977" y="466615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5070745" y="4711916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924269" y="470110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enthèses 2"/>
          <p:cNvSpPr/>
          <p:nvPr/>
        </p:nvSpPr>
        <p:spPr>
          <a:xfrm>
            <a:off x="9393209" y="2610745"/>
            <a:ext cx="1419860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Point in </a:t>
            </a:r>
          </a:p>
          <a:p>
            <a:pPr algn="ctr"/>
            <a:r>
              <a:rPr lang="fr-FR" dirty="0" smtClean="0"/>
              <a:t>local </a:t>
            </a:r>
            <a:r>
              <a:rPr lang="fr-FR" dirty="0" err="1" smtClean="0"/>
              <a:t>space</a:t>
            </a:r>
            <a:endParaRPr lang="en-US" dirty="0"/>
          </a:p>
        </p:txBody>
      </p:sp>
      <p:sp>
        <p:nvSpPr>
          <p:cNvPr id="28" name="Parenthèses 27"/>
          <p:cNvSpPr/>
          <p:nvPr/>
        </p:nvSpPr>
        <p:spPr>
          <a:xfrm>
            <a:off x="7275446" y="2620905"/>
            <a:ext cx="1975994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Transfrom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from</a:t>
            </a:r>
            <a:r>
              <a:rPr lang="fr-FR" dirty="0" smtClean="0"/>
              <a:t> Local </a:t>
            </a:r>
            <a:br>
              <a:rPr lang="fr-FR" dirty="0" smtClean="0"/>
            </a:br>
            <a:r>
              <a:rPr lang="fr-FR" dirty="0" smtClean="0"/>
              <a:t>to World </a:t>
            </a:r>
            <a:r>
              <a:rPr lang="fr-FR" dirty="0" err="1" smtClean="0"/>
              <a:t>space</a:t>
            </a:r>
            <a:endParaRPr lang="en-US" dirty="0"/>
          </a:p>
        </p:txBody>
      </p:sp>
      <p:sp>
        <p:nvSpPr>
          <p:cNvPr id="29" name="Parenthèses 28"/>
          <p:cNvSpPr/>
          <p:nvPr/>
        </p:nvSpPr>
        <p:spPr>
          <a:xfrm>
            <a:off x="5139909" y="2614004"/>
            <a:ext cx="1975994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Transfrom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from</a:t>
            </a:r>
            <a:r>
              <a:rPr lang="fr-FR" dirty="0" smtClean="0"/>
              <a:t> World </a:t>
            </a:r>
            <a:r>
              <a:rPr lang="fr-FR" dirty="0" err="1" smtClean="0"/>
              <a:t>space</a:t>
            </a:r>
            <a:r>
              <a:rPr lang="fr-FR" dirty="0"/>
              <a:t> </a:t>
            </a:r>
            <a:r>
              <a:rPr lang="fr-FR" dirty="0" smtClean="0"/>
              <a:t>to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fr-FR" dirty="0" smtClean="0"/>
          </a:p>
        </p:txBody>
      </p:sp>
      <p:sp>
        <p:nvSpPr>
          <p:cNvPr id="32" name="Parenthèses 31"/>
          <p:cNvSpPr/>
          <p:nvPr/>
        </p:nvSpPr>
        <p:spPr>
          <a:xfrm>
            <a:off x="3058855" y="2604370"/>
            <a:ext cx="1975994" cy="2204720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dk1"/>
                </a:solidFill>
              </a:rPr>
              <a:t>Transform</a:t>
            </a:r>
            <a:r>
              <a:rPr lang="fr-FR" dirty="0">
                <a:solidFill>
                  <a:schemeClr val="dk1"/>
                </a:solidFill>
              </a:rPr>
              <a:t> </a:t>
            </a:r>
            <a:br>
              <a:rPr lang="fr-FR" dirty="0">
                <a:solidFill>
                  <a:schemeClr val="dk1"/>
                </a:solidFill>
              </a:rPr>
            </a:br>
            <a:r>
              <a:rPr lang="fr-FR" dirty="0" err="1">
                <a:solidFill>
                  <a:schemeClr val="dk1"/>
                </a:solidFill>
              </a:rPr>
              <a:t>from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 to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3" name="Parenthèses 32"/>
          <p:cNvSpPr/>
          <p:nvPr/>
        </p:nvSpPr>
        <p:spPr>
          <a:xfrm>
            <a:off x="422778" y="3111684"/>
            <a:ext cx="2171001" cy="1248368"/>
          </a:xfrm>
          <a:prstGeom prst="bracketPai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Point in </a:t>
            </a:r>
          </a:p>
          <a:p>
            <a:pPr algn="ctr"/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1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36" grpId="0"/>
      <p:bldP spid="37" grpId="0"/>
      <p:bldP spid="38" grpId="0"/>
      <p:bldP spid="30" grpId="0"/>
      <p:bldP spid="31" grpId="0"/>
      <p:bldP spid="34" grpId="0"/>
      <p:bldP spid="28" grpId="0" animBg="1"/>
      <p:bldP spid="29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these matrices look like?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7078" y="1774615"/>
            <a:ext cx="10510084" cy="3061546"/>
            <a:chOff x="1558226" y="2274433"/>
            <a:chExt cx="8337512" cy="2428685"/>
          </a:xfrm>
        </p:grpSpPr>
        <p:sp>
          <p:nvSpPr>
            <p:cNvPr id="4" name="Double Bracket 3"/>
            <p:cNvSpPr/>
            <p:nvPr/>
          </p:nvSpPr>
          <p:spPr>
            <a:xfrm>
              <a:off x="8673981" y="3085032"/>
              <a:ext cx="989995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br>
                <a:rPr lang="en-US" dirty="0" smtClean="0"/>
              </a:br>
              <a:r>
                <a:rPr lang="en-US" dirty="0" smtClean="0"/>
                <a:t>Y</a:t>
              </a:r>
              <a:br>
                <a:rPr lang="en-US" dirty="0" smtClean="0"/>
              </a:br>
              <a:r>
                <a:rPr lang="en-US" dirty="0" smtClean="0"/>
                <a:t>Z</a:t>
              </a:r>
              <a:endParaRPr lang="en-US" dirty="0"/>
            </a:p>
          </p:txBody>
        </p:sp>
        <p:sp>
          <p:nvSpPr>
            <p:cNvPr id="5" name="Double Bracket 4"/>
            <p:cNvSpPr/>
            <p:nvPr/>
          </p:nvSpPr>
          <p:spPr>
            <a:xfrm>
              <a:off x="6971944" y="308503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4x4 matrix </a:t>
              </a:r>
            </a:p>
            <a:p>
              <a:pPr algn="ctr"/>
              <a:r>
                <a:rPr lang="en-US" b="1" dirty="0" smtClean="0"/>
                <a:t>Object transform as</a:t>
              </a:r>
              <a:br>
                <a:rPr lang="en-US" b="1" dirty="0" smtClean="0"/>
              </a:br>
              <a:r>
                <a:rPr lang="en-US" dirty="0" smtClean="0"/>
                <a:t>affine transform </a:t>
              </a:r>
              <a:r>
                <a:rPr lang="en-US" sz="1100" dirty="0" smtClean="0"/>
                <a:t>(rotation, translation scale)</a:t>
              </a:r>
              <a:endParaRPr lang="en-US" sz="1100" dirty="0"/>
            </a:p>
          </p:txBody>
        </p:sp>
        <p:sp>
          <p:nvSpPr>
            <p:cNvPr id="6" name="Double Bracket 5"/>
            <p:cNvSpPr/>
            <p:nvPr/>
          </p:nvSpPr>
          <p:spPr>
            <a:xfrm>
              <a:off x="5269907" y="308503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4x4 </a:t>
              </a:r>
              <a:r>
                <a:rPr lang="en-US" b="1" dirty="0" smtClean="0"/>
                <a:t>matrix (camera </a:t>
              </a:r>
              <a:r>
                <a:rPr lang="en-US" b="1" dirty="0" smtClean="0"/>
                <a:t>transform)</a:t>
              </a:r>
              <a:r>
                <a:rPr lang="en-US" b="1" baseline="30000" dirty="0" smtClean="0"/>
                <a:t>-1</a:t>
              </a:r>
              <a:r>
                <a:rPr lang="en-US" dirty="0"/>
                <a:t> as</a:t>
              </a:r>
              <a:r>
                <a:rPr lang="en-US" b="1" dirty="0" smtClean="0"/>
                <a:t/>
              </a:r>
              <a:br>
                <a:rPr lang="en-US" b="1" dirty="0" smtClean="0"/>
              </a:br>
              <a:r>
                <a:rPr lang="en-US" dirty="0" smtClean="0"/>
                <a:t>Affine </a:t>
              </a:r>
              <a:r>
                <a:rPr lang="en-US" dirty="0"/>
                <a:t>transform </a:t>
              </a:r>
              <a:r>
                <a:rPr lang="en-US" sz="1100" dirty="0"/>
                <a:t>(rotation, translation scale)</a:t>
              </a:r>
            </a:p>
          </p:txBody>
        </p:sp>
        <p:sp>
          <p:nvSpPr>
            <p:cNvPr id="7" name="Double Bracket 6"/>
            <p:cNvSpPr/>
            <p:nvPr/>
          </p:nvSpPr>
          <p:spPr>
            <a:xfrm>
              <a:off x="3662586" y="3091782"/>
              <a:ext cx="1512606" cy="1512606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4x4 matrix</a:t>
              </a:r>
              <a:br>
                <a:rPr lang="en-US" b="1" dirty="0" smtClean="0"/>
              </a:br>
              <a:r>
                <a:rPr lang="en-US" dirty="0" smtClean="0"/>
                <a:t>normalized space to pixel, then divide by perspective</a:t>
              </a:r>
              <a:endParaRPr lang="en-US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1627615" y="3479480"/>
              <a:ext cx="1512606" cy="771169"/>
            </a:xfrm>
            <a:prstGeom prst="bracketPair">
              <a:avLst>
                <a:gd name="adj" fmla="val 1377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U, V (,Depth)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8724" y="366341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38807" y="2654478"/>
              <a:ext cx="3340558" cy="20486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3329" y="2386654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Calibration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7452" y="2274433"/>
              <a:ext cx="1452881" cy="512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Coordinate</a:t>
              </a:r>
              <a:br>
                <a:rPr lang="en-US" b="1" dirty="0" smtClean="0"/>
              </a:br>
              <a:r>
                <a:rPr lang="en-US" b="1" dirty="0" smtClean="0"/>
                <a:t>System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95364" y="2662239"/>
              <a:ext cx="14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Intrinsics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66287" y="2662612"/>
              <a:ext cx="14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Extrinsics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42857" y="2361491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3D model</a:t>
              </a:r>
              <a:endParaRPr lang="en-US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58226" y="2412933"/>
              <a:ext cx="1452881" cy="29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Picture</a:t>
              </a:r>
              <a:endParaRPr lang="en-US" b="1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60145" y="5143022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Image(2D*)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79437" y="5143022"/>
            <a:ext cx="10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View(3d)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6535129" y="5148206"/>
            <a:ext cx="113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World(3d)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8828080" y="5149377"/>
            <a:ext cx="104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Local(3d)</a:t>
            </a:r>
            <a:endParaRPr lang="en-US" i="1" dirty="0"/>
          </a:p>
        </p:txBody>
      </p:sp>
      <p:sp>
        <p:nvSpPr>
          <p:cNvPr id="45" name="TextBox 44"/>
          <p:cNvSpPr txBox="1"/>
          <p:nvPr/>
        </p:nvSpPr>
        <p:spPr>
          <a:xfrm>
            <a:off x="3421713" y="5507891"/>
            <a:ext cx="4250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1"/>
                </a:solidFill>
              </a:rPr>
              <a:t>One free variable, non-injective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Rendering optionally shows what is nearest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Stereo cameras intersect vectors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2" name="Elbow Connector 11"/>
          <p:cNvCxnSpPr>
            <a:stCxn id="30" idx="2"/>
            <a:endCxn id="45" idx="1"/>
          </p:cNvCxnSpPr>
          <p:nvPr/>
        </p:nvCxnSpPr>
        <p:spPr>
          <a:xfrm rot="16200000" flipH="1">
            <a:off x="2934612" y="5482455"/>
            <a:ext cx="457202" cy="517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349740" y="4662170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7231977" y="466615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5070745" y="4711916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924269" y="4701105"/>
            <a:ext cx="279" cy="4116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21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Pin </a:t>
            </a:r>
            <a:r>
              <a:rPr lang="fr-FR" dirty="0" err="1" smtClean="0"/>
              <a:t>hole</a:t>
            </a:r>
            <a:r>
              <a:rPr lang="fr-FR" dirty="0" smtClean="0"/>
              <a:t> model for </a:t>
            </a:r>
            <a:r>
              <a:rPr lang="fr-FR" dirty="0" err="1" smtClean="0"/>
              <a:t>see-through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46630" y="6150770"/>
            <a:ext cx="3274354" cy="14388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80626" y="1506135"/>
            <a:ext cx="1086043" cy="146437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97760" y="63338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CAMERA POSITION</a:t>
            </a:r>
          </a:p>
        </p:txBody>
      </p:sp>
      <p:cxnSp>
        <p:nvCxnSpPr>
          <p:cNvPr id="10" name="Straight Connector 9"/>
          <p:cNvCxnSpPr>
            <a:endCxn id="11" idx="6"/>
          </p:cNvCxnSpPr>
          <p:nvPr/>
        </p:nvCxnSpPr>
        <p:spPr>
          <a:xfrm flipH="1">
            <a:off x="2071174" y="3016360"/>
            <a:ext cx="2094878" cy="28851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57995" y="3427695"/>
            <a:ext cx="11163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</a:t>
            </a:r>
            <a:endParaRPr lang="en-US" b="1" dirty="0"/>
          </a:p>
        </p:txBody>
      </p: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2071174" y="5901474"/>
            <a:ext cx="5575456" cy="255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/>
          <p:cNvSpPr/>
          <p:nvPr/>
        </p:nvSpPr>
        <p:spPr>
          <a:xfrm rot="19800000">
            <a:off x="2607175" y="4238388"/>
            <a:ext cx="1033272" cy="1033272"/>
          </a:xfrm>
          <a:prstGeom prst="arc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0800000">
            <a:off x="1693794" y="5247577"/>
            <a:ext cx="1033272" cy="1033272"/>
          </a:xfrm>
          <a:prstGeom prst="arc">
            <a:avLst/>
          </a:prstGeom>
          <a:noFill/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000070" y="3436077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975528" y="6329003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28075" y="3475617"/>
            <a:ext cx="944000" cy="1255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627200" y="2680330"/>
            <a:ext cx="3319151" cy="119499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63966" y="3074068"/>
            <a:ext cx="16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Virtual element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274235" y="4060878"/>
            <a:ext cx="826402" cy="1077578"/>
          </a:xfrm>
          <a:prstGeom prst="can">
            <a:avLst>
              <a:gd name="adj" fmla="val 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1" idx="6"/>
          </p:cNvCxnSpPr>
          <p:nvPr/>
        </p:nvCxnSpPr>
        <p:spPr>
          <a:xfrm flipH="1">
            <a:off x="2071174" y="3875325"/>
            <a:ext cx="5569925" cy="20261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4927" y="4476202"/>
            <a:ext cx="2971868" cy="73098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5400000">
            <a:off x="4342638" y="2850578"/>
            <a:ext cx="3110154" cy="3441718"/>
          </a:xfrm>
          <a:prstGeom prst="parallelogram">
            <a:avLst>
              <a:gd name="adj" fmla="val 28606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77133" y="3905131"/>
            <a:ext cx="0" cy="189587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solidFill>
            <a:schemeClr val="accent1">
              <a:alpha val="25098"/>
            </a:schemeClr>
          </a:solidFill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Changing the camera and the image plane</a:t>
            </a:r>
            <a:endParaRPr lang="en-US" dirty="0"/>
          </a:p>
        </p:txBody>
      </p:sp>
      <p:sp>
        <p:nvSpPr>
          <p:cNvPr id="2" name="Ellipse 1"/>
          <p:cNvSpPr/>
          <p:nvPr/>
        </p:nvSpPr>
        <p:spPr>
          <a:xfrm>
            <a:off x="3538019" y="3430808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3508608" y="5349340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6555135" y="5980749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6543575" y="4060441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>
            <a:off x="5063878" y="4722279"/>
            <a:ext cx="291530" cy="291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1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4 </a:t>
            </a:r>
            <a:br>
              <a:rPr lang="fr-FR" dirty="0" smtClean="0"/>
            </a:br>
            <a:r>
              <a:rPr lang="fr-FR" dirty="0" err="1" smtClean="0"/>
              <a:t>See-through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err="1" smtClean="0"/>
              <a:t>fixed</a:t>
            </a:r>
            <a:r>
              <a:rPr lang="fr-FR" dirty="0" smtClean="0"/>
              <a:t> camera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1" y="1825625"/>
            <a:ext cx="8230437" cy="4351338"/>
          </a:xfrm>
        </p:spPr>
      </p:pic>
    </p:spTree>
    <p:extLst>
      <p:ext uri="{BB962C8B-B14F-4D97-AF65-F5344CB8AC3E}">
        <p14:creationId xmlns:p14="http://schemas.microsoft.com/office/powerpoint/2010/main" val="18769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5 </a:t>
            </a:r>
            <a:br>
              <a:rPr lang="fr-FR" dirty="0" smtClean="0"/>
            </a:br>
            <a:r>
              <a:rPr lang="fr-FR" dirty="0" err="1" smtClean="0"/>
              <a:t>See-through</a:t>
            </a:r>
            <a:r>
              <a:rPr lang="fr-FR" dirty="0" smtClean="0"/>
              <a:t> – </a:t>
            </a:r>
            <a:r>
              <a:rPr lang="fr-FR" dirty="0" err="1" smtClean="0"/>
              <a:t>independent</a:t>
            </a:r>
            <a:r>
              <a:rPr lang="fr-FR" dirty="0" smtClean="0"/>
              <a:t> camera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1" y="1825625"/>
            <a:ext cx="8290558" cy="43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1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/>
              <a:t>Understanding</a:t>
            </a:r>
            <a:r>
              <a:rPr lang="fr-FR" dirty="0" smtClean="0"/>
              <a:t> </a:t>
            </a:r>
            <a:r>
              <a:rPr lang="fr-FR" dirty="0" err="1" smtClean="0"/>
              <a:t>projectors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be 30"/>
          <p:cNvSpPr/>
          <p:nvPr/>
        </p:nvSpPr>
        <p:spPr>
          <a:xfrm>
            <a:off x="7567056" y="3220976"/>
            <a:ext cx="1703610" cy="170361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/>
          <p:cNvSpPr/>
          <p:nvPr/>
        </p:nvSpPr>
        <p:spPr>
          <a:xfrm>
            <a:off x="5486400" y="1889185"/>
            <a:ext cx="3761117" cy="3045124"/>
          </a:xfrm>
          <a:custGeom>
            <a:avLst/>
            <a:gdLst>
              <a:gd name="connsiteX0" fmla="*/ 3761117 w 3761117"/>
              <a:gd name="connsiteY0" fmla="*/ 1319841 h 3045124"/>
              <a:gd name="connsiteX1" fmla="*/ 2070340 w 3761117"/>
              <a:gd name="connsiteY1" fmla="*/ 1759789 h 3045124"/>
              <a:gd name="connsiteX2" fmla="*/ 2070340 w 3761117"/>
              <a:gd name="connsiteY2" fmla="*/ 3045124 h 3045124"/>
              <a:gd name="connsiteX3" fmla="*/ 8626 w 3761117"/>
              <a:gd name="connsiteY3" fmla="*/ 646981 h 3045124"/>
              <a:gd name="connsiteX4" fmla="*/ 0 w 3761117"/>
              <a:gd name="connsiteY4" fmla="*/ 138023 h 3045124"/>
              <a:gd name="connsiteX5" fmla="*/ 517585 w 3761117"/>
              <a:gd name="connsiteY5" fmla="*/ 0 h 3045124"/>
              <a:gd name="connsiteX6" fmla="*/ 3761117 w 3761117"/>
              <a:gd name="connsiteY6" fmla="*/ 1319841 h 304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1117" h="3045124">
                <a:moveTo>
                  <a:pt x="3761117" y="1319841"/>
                </a:moveTo>
                <a:lnTo>
                  <a:pt x="2070340" y="1759789"/>
                </a:lnTo>
                <a:lnTo>
                  <a:pt x="2070340" y="3045124"/>
                </a:lnTo>
                <a:lnTo>
                  <a:pt x="8626" y="646981"/>
                </a:lnTo>
                <a:lnTo>
                  <a:pt x="0" y="138023"/>
                </a:lnTo>
                <a:lnTo>
                  <a:pt x="517585" y="0"/>
                </a:lnTo>
                <a:lnTo>
                  <a:pt x="3761117" y="131984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/>
          <p:cNvSpPr/>
          <p:nvPr/>
        </p:nvSpPr>
        <p:spPr>
          <a:xfrm rot="20745649">
            <a:off x="5406068" y="1965518"/>
            <a:ext cx="674510" cy="507150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35776" y="4946404"/>
            <a:ext cx="947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Physical</a:t>
            </a:r>
            <a:br>
              <a:rPr lang="en-US" b="1" dirty="0" smtClean="0"/>
            </a:br>
            <a:r>
              <a:rPr lang="en-US" b="1" dirty="0" smtClean="0"/>
              <a:t>scene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785638" y="1029502"/>
            <a:ext cx="2325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VIRTUAL CAMERA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matching </a:t>
            </a:r>
            <a:br>
              <a:rPr lang="en-US" dirty="0" smtClean="0"/>
            </a:br>
            <a:r>
              <a:rPr lang="en-US" dirty="0" smtClean="0"/>
              <a:t>projector’s properties)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287099" y="2887981"/>
            <a:ext cx="2284620" cy="3528059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3251" y="1208473"/>
            <a:ext cx="4120892" cy="307907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11" idx="6"/>
          </p:cNvCxnSpPr>
          <p:nvPr/>
        </p:nvCxnSpPr>
        <p:spPr>
          <a:xfrm flipH="1" flipV="1">
            <a:off x="4003326" y="992542"/>
            <a:ext cx="2850939" cy="2098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4003326" y="992542"/>
            <a:ext cx="1296809" cy="189543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3472324">
            <a:off x="3923745" y="874794"/>
            <a:ext cx="103905" cy="1475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rot="3472324" flipV="1">
            <a:off x="3993019" y="972434"/>
            <a:ext cx="280701" cy="13350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58539" y="1813555"/>
            <a:ext cx="2493706" cy="136398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1" idx="6"/>
          </p:cNvCxnSpPr>
          <p:nvPr/>
        </p:nvCxnSpPr>
        <p:spPr>
          <a:xfrm flipH="1" flipV="1">
            <a:off x="4003326" y="992542"/>
            <a:ext cx="1385309" cy="86170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 flipH="1">
            <a:off x="5324995" y="1760576"/>
            <a:ext cx="1491374" cy="60642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16450013" flipH="1">
            <a:off x="5192557" y="1342102"/>
            <a:ext cx="1756250" cy="1443369"/>
          </a:xfrm>
          <a:prstGeom prst="parallelogram">
            <a:avLst>
              <a:gd name="adj" fmla="val 49411"/>
            </a:avLst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6032787" y="1543632"/>
            <a:ext cx="75791" cy="104030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 rot="2470599">
            <a:off x="2745567" y="223903"/>
            <a:ext cx="1272232" cy="543288"/>
          </a:xfrm>
          <a:prstGeom prst="cube">
            <a:avLst>
              <a:gd name="adj" fmla="val 5619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/>
          <p:cNvSpPr/>
          <p:nvPr/>
        </p:nvSpPr>
        <p:spPr>
          <a:xfrm rot="7909681">
            <a:off x="3732013" y="748864"/>
            <a:ext cx="225781" cy="179799"/>
          </a:xfrm>
          <a:prstGeom prst="can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arallelogram 59"/>
          <p:cNvSpPr/>
          <p:nvPr/>
        </p:nvSpPr>
        <p:spPr>
          <a:xfrm rot="16450013" flipH="1">
            <a:off x="6772859" y="2442031"/>
            <a:ext cx="5063048" cy="3059718"/>
          </a:xfrm>
          <a:prstGeom prst="parallelogram">
            <a:avLst>
              <a:gd name="adj" fmla="val 60543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0" idx="2"/>
            <a:endCxn id="60" idx="5"/>
          </p:cNvCxnSpPr>
          <p:nvPr/>
        </p:nvCxnSpPr>
        <p:spPr>
          <a:xfrm flipV="1">
            <a:off x="9187739" y="2370832"/>
            <a:ext cx="233288" cy="3202116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0" idx="1"/>
            <a:endCxn id="60" idx="3"/>
          </p:cNvCxnSpPr>
          <p:nvPr/>
        </p:nvCxnSpPr>
        <p:spPr>
          <a:xfrm flipV="1">
            <a:off x="7711267" y="3159278"/>
            <a:ext cx="3186232" cy="1625224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511683" y="2037364"/>
            <a:ext cx="2045848" cy="160202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394885" y="2815364"/>
            <a:ext cx="76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Image</a:t>
            </a:r>
            <a:br>
              <a:rPr lang="en-US" b="1" dirty="0" smtClean="0"/>
            </a:br>
            <a:r>
              <a:rPr lang="en-US" b="1" dirty="0" smtClean="0"/>
              <a:t>plane</a:t>
            </a:r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953982" y="1998258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Augmentation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8" name="Cube 107"/>
          <p:cNvSpPr/>
          <p:nvPr/>
        </p:nvSpPr>
        <p:spPr>
          <a:xfrm>
            <a:off x="7566811" y="3221046"/>
            <a:ext cx="1703610" cy="1703610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Spatial Augmented Reality</a:t>
            </a:r>
            <a:endParaRPr lang="en-US" dirty="0"/>
          </a:p>
        </p:txBody>
      </p:sp>
      <p:sp>
        <p:nvSpPr>
          <p:cNvPr id="4" name="Parallelogram 3"/>
          <p:cNvSpPr/>
          <p:nvPr/>
        </p:nvSpPr>
        <p:spPr>
          <a:xfrm>
            <a:off x="966160" y="3398807"/>
            <a:ext cx="5211904" cy="1639019"/>
          </a:xfrm>
          <a:prstGeom prst="parallelogram">
            <a:avLst>
              <a:gd name="adj" fmla="val 96579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776379" y="2452628"/>
            <a:ext cx="2035834" cy="2035834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18050" y="5065736"/>
            <a:ext cx="197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Physical Space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057534" y="1916747"/>
            <a:ext cx="206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Physical Object</a:t>
            </a:r>
            <a:endParaRPr lang="en-US" sz="2400" dirty="0"/>
          </a:p>
        </p:txBody>
      </p:sp>
      <p:sp>
        <p:nvSpPr>
          <p:cNvPr id="11" name="Cube 10"/>
          <p:cNvSpPr/>
          <p:nvPr/>
        </p:nvSpPr>
        <p:spPr>
          <a:xfrm>
            <a:off x="7648866" y="2182482"/>
            <a:ext cx="2035834" cy="2035834"/>
          </a:xfrm>
          <a:prstGeom prst="cube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81566" y="4352001"/>
            <a:ext cx="25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Digital Information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15715" y="1412734"/>
            <a:ext cx="146226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rgbClr val="FF0000"/>
                </a:solidFill>
              </a:rPr>
              <a:t>+</a:t>
            </a:r>
            <a:endParaRPr lang="en-US" sz="20000" dirty="0">
              <a:solidFill>
                <a:srgbClr val="FF0000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848644" y="815340"/>
            <a:ext cx="1597512" cy="462124"/>
          </a:xfrm>
          <a:custGeom>
            <a:avLst/>
            <a:gdLst>
              <a:gd name="connsiteX0" fmla="*/ 1403066 w 1597512"/>
              <a:gd name="connsiteY0" fmla="*/ 0 h 462124"/>
              <a:gd name="connsiteX1" fmla="*/ 1414496 w 1597512"/>
              <a:gd name="connsiteY1" fmla="*/ 19050 h 462124"/>
              <a:gd name="connsiteX2" fmla="*/ 1425926 w 1597512"/>
              <a:gd name="connsiteY2" fmla="*/ 26670 h 462124"/>
              <a:gd name="connsiteX3" fmla="*/ 1441166 w 1597512"/>
              <a:gd name="connsiteY3" fmla="*/ 41910 h 462124"/>
              <a:gd name="connsiteX4" fmla="*/ 1509746 w 1597512"/>
              <a:gd name="connsiteY4" fmla="*/ 133350 h 462124"/>
              <a:gd name="connsiteX5" fmla="*/ 1563086 w 1597512"/>
              <a:gd name="connsiteY5" fmla="*/ 262890 h 462124"/>
              <a:gd name="connsiteX6" fmla="*/ 1585946 w 1597512"/>
              <a:gd name="connsiteY6" fmla="*/ 320040 h 462124"/>
              <a:gd name="connsiteX7" fmla="*/ 1589756 w 1597512"/>
              <a:gd name="connsiteY7" fmla="*/ 331470 h 462124"/>
              <a:gd name="connsiteX8" fmla="*/ 1597376 w 1597512"/>
              <a:gd name="connsiteY8" fmla="*/ 365760 h 462124"/>
              <a:gd name="connsiteX9" fmla="*/ 1593566 w 1597512"/>
              <a:gd name="connsiteY9" fmla="*/ 388620 h 462124"/>
              <a:gd name="connsiteX10" fmla="*/ 1570706 w 1597512"/>
              <a:gd name="connsiteY10" fmla="*/ 381000 h 462124"/>
              <a:gd name="connsiteX11" fmla="*/ 1502126 w 1597512"/>
              <a:gd name="connsiteY11" fmla="*/ 331470 h 462124"/>
              <a:gd name="connsiteX12" fmla="*/ 1429736 w 1597512"/>
              <a:gd name="connsiteY12" fmla="*/ 274320 h 462124"/>
              <a:gd name="connsiteX13" fmla="*/ 1353536 w 1597512"/>
              <a:gd name="connsiteY13" fmla="*/ 209550 h 462124"/>
              <a:gd name="connsiteX14" fmla="*/ 1342106 w 1597512"/>
              <a:gd name="connsiteY14" fmla="*/ 205740 h 462124"/>
              <a:gd name="connsiteX15" fmla="*/ 1288766 w 1597512"/>
              <a:gd name="connsiteY15" fmla="*/ 152400 h 462124"/>
              <a:gd name="connsiteX16" fmla="*/ 1281146 w 1597512"/>
              <a:gd name="connsiteY16" fmla="*/ 137160 h 462124"/>
              <a:gd name="connsiteX17" fmla="*/ 1269716 w 1597512"/>
              <a:gd name="connsiteY17" fmla="*/ 118110 h 462124"/>
              <a:gd name="connsiteX18" fmla="*/ 1265906 w 1597512"/>
              <a:gd name="connsiteY18" fmla="*/ 106680 h 462124"/>
              <a:gd name="connsiteX19" fmla="*/ 1323056 w 1597512"/>
              <a:gd name="connsiteY19" fmla="*/ 194310 h 462124"/>
              <a:gd name="connsiteX20" fmla="*/ 1334486 w 1597512"/>
              <a:gd name="connsiteY20" fmla="*/ 209550 h 462124"/>
              <a:gd name="connsiteX21" fmla="*/ 1391636 w 1597512"/>
              <a:gd name="connsiteY21" fmla="*/ 274320 h 462124"/>
              <a:gd name="connsiteX22" fmla="*/ 1452596 w 1597512"/>
              <a:gd name="connsiteY22" fmla="*/ 350520 h 462124"/>
              <a:gd name="connsiteX23" fmla="*/ 1475456 w 1597512"/>
              <a:gd name="connsiteY23" fmla="*/ 392430 h 462124"/>
              <a:gd name="connsiteX24" fmla="*/ 1479266 w 1597512"/>
              <a:gd name="connsiteY24" fmla="*/ 403860 h 462124"/>
              <a:gd name="connsiteX25" fmla="*/ 1429736 w 1597512"/>
              <a:gd name="connsiteY25" fmla="*/ 384810 h 462124"/>
              <a:gd name="connsiteX26" fmla="*/ 1418306 w 1597512"/>
              <a:gd name="connsiteY26" fmla="*/ 373380 h 462124"/>
              <a:gd name="connsiteX27" fmla="*/ 1330676 w 1597512"/>
              <a:gd name="connsiteY27" fmla="*/ 308610 h 462124"/>
              <a:gd name="connsiteX28" fmla="*/ 1265906 w 1597512"/>
              <a:gd name="connsiteY28" fmla="*/ 247650 h 462124"/>
              <a:gd name="connsiteX29" fmla="*/ 1170656 w 1597512"/>
              <a:gd name="connsiteY29" fmla="*/ 167640 h 462124"/>
              <a:gd name="connsiteX30" fmla="*/ 1155416 w 1597512"/>
              <a:gd name="connsiteY30" fmla="*/ 152400 h 462124"/>
              <a:gd name="connsiteX31" fmla="*/ 1090646 w 1597512"/>
              <a:gd name="connsiteY31" fmla="*/ 106680 h 462124"/>
              <a:gd name="connsiteX32" fmla="*/ 1037306 w 1597512"/>
              <a:gd name="connsiteY32" fmla="*/ 57150 h 462124"/>
              <a:gd name="connsiteX33" fmla="*/ 1044926 w 1597512"/>
              <a:gd name="connsiteY33" fmla="*/ 91440 h 462124"/>
              <a:gd name="connsiteX34" fmla="*/ 1094456 w 1597512"/>
              <a:gd name="connsiteY34" fmla="*/ 156210 h 462124"/>
              <a:gd name="connsiteX35" fmla="*/ 1105886 w 1597512"/>
              <a:gd name="connsiteY35" fmla="*/ 167640 h 462124"/>
              <a:gd name="connsiteX36" fmla="*/ 1151606 w 1597512"/>
              <a:gd name="connsiteY36" fmla="*/ 224790 h 462124"/>
              <a:gd name="connsiteX37" fmla="*/ 1159226 w 1597512"/>
              <a:gd name="connsiteY37" fmla="*/ 240030 h 462124"/>
              <a:gd name="connsiteX38" fmla="*/ 1204946 w 1597512"/>
              <a:gd name="connsiteY38" fmla="*/ 300990 h 462124"/>
              <a:gd name="connsiteX39" fmla="*/ 1250666 w 1597512"/>
              <a:gd name="connsiteY39" fmla="*/ 354330 h 462124"/>
              <a:gd name="connsiteX40" fmla="*/ 1223996 w 1597512"/>
              <a:gd name="connsiteY40" fmla="*/ 342900 h 462124"/>
              <a:gd name="connsiteX41" fmla="*/ 1151606 w 1597512"/>
              <a:gd name="connsiteY41" fmla="*/ 297180 h 462124"/>
              <a:gd name="connsiteX42" fmla="*/ 1060166 w 1597512"/>
              <a:gd name="connsiteY42" fmla="*/ 232410 h 462124"/>
              <a:gd name="connsiteX43" fmla="*/ 1041116 w 1597512"/>
              <a:gd name="connsiteY43" fmla="*/ 220980 h 462124"/>
              <a:gd name="connsiteX44" fmla="*/ 945866 w 1597512"/>
              <a:gd name="connsiteY44" fmla="*/ 148590 h 462124"/>
              <a:gd name="connsiteX45" fmla="*/ 846806 w 1597512"/>
              <a:gd name="connsiteY45" fmla="*/ 87630 h 462124"/>
              <a:gd name="connsiteX46" fmla="*/ 816326 w 1597512"/>
              <a:gd name="connsiteY46" fmla="*/ 60960 h 462124"/>
              <a:gd name="connsiteX47" fmla="*/ 812516 w 1597512"/>
              <a:gd name="connsiteY47" fmla="*/ 72390 h 462124"/>
              <a:gd name="connsiteX48" fmla="*/ 835376 w 1597512"/>
              <a:gd name="connsiteY48" fmla="*/ 102870 h 462124"/>
              <a:gd name="connsiteX49" fmla="*/ 888716 w 1597512"/>
              <a:gd name="connsiteY49" fmla="*/ 179070 h 462124"/>
              <a:gd name="connsiteX50" fmla="*/ 903956 w 1597512"/>
              <a:gd name="connsiteY50" fmla="*/ 201930 h 462124"/>
              <a:gd name="connsiteX51" fmla="*/ 949676 w 1597512"/>
              <a:gd name="connsiteY51" fmla="*/ 262890 h 462124"/>
              <a:gd name="connsiteX52" fmla="*/ 961106 w 1597512"/>
              <a:gd name="connsiteY52" fmla="*/ 285750 h 462124"/>
              <a:gd name="connsiteX53" fmla="*/ 1003016 w 1597512"/>
              <a:gd name="connsiteY53" fmla="*/ 354330 h 462124"/>
              <a:gd name="connsiteX54" fmla="*/ 1037306 w 1597512"/>
              <a:gd name="connsiteY54" fmla="*/ 415290 h 462124"/>
              <a:gd name="connsiteX55" fmla="*/ 1041116 w 1597512"/>
              <a:gd name="connsiteY55" fmla="*/ 461010 h 462124"/>
              <a:gd name="connsiteX56" fmla="*/ 1022066 w 1597512"/>
              <a:gd name="connsiteY56" fmla="*/ 457200 h 462124"/>
              <a:gd name="connsiteX57" fmla="*/ 949676 w 1597512"/>
              <a:gd name="connsiteY57" fmla="*/ 407670 h 462124"/>
              <a:gd name="connsiteX58" fmla="*/ 877286 w 1597512"/>
              <a:gd name="connsiteY58" fmla="*/ 358140 h 462124"/>
              <a:gd name="connsiteX59" fmla="*/ 755366 w 1597512"/>
              <a:gd name="connsiteY59" fmla="*/ 262890 h 462124"/>
              <a:gd name="connsiteX60" fmla="*/ 717266 w 1597512"/>
              <a:gd name="connsiteY60" fmla="*/ 232410 h 462124"/>
              <a:gd name="connsiteX61" fmla="*/ 637256 w 1597512"/>
              <a:gd name="connsiteY61" fmla="*/ 163830 h 462124"/>
              <a:gd name="connsiteX62" fmla="*/ 553436 w 1597512"/>
              <a:gd name="connsiteY62" fmla="*/ 87630 h 462124"/>
              <a:gd name="connsiteX63" fmla="*/ 522956 w 1597512"/>
              <a:gd name="connsiteY63" fmla="*/ 45720 h 462124"/>
              <a:gd name="connsiteX64" fmla="*/ 519146 w 1597512"/>
              <a:gd name="connsiteY64" fmla="*/ 30480 h 462124"/>
              <a:gd name="connsiteX65" fmla="*/ 534386 w 1597512"/>
              <a:gd name="connsiteY65" fmla="*/ 60960 h 462124"/>
              <a:gd name="connsiteX66" fmla="*/ 576296 w 1597512"/>
              <a:gd name="connsiteY66" fmla="*/ 114300 h 462124"/>
              <a:gd name="connsiteX67" fmla="*/ 587726 w 1597512"/>
              <a:gd name="connsiteY67" fmla="*/ 140970 h 462124"/>
              <a:gd name="connsiteX68" fmla="*/ 625826 w 1597512"/>
              <a:gd name="connsiteY68" fmla="*/ 198120 h 462124"/>
              <a:gd name="connsiteX69" fmla="*/ 641066 w 1597512"/>
              <a:gd name="connsiteY69" fmla="*/ 228600 h 462124"/>
              <a:gd name="connsiteX70" fmla="*/ 686786 w 1597512"/>
              <a:gd name="connsiteY70" fmla="*/ 289560 h 462124"/>
              <a:gd name="connsiteX71" fmla="*/ 698216 w 1597512"/>
              <a:gd name="connsiteY71" fmla="*/ 308610 h 462124"/>
              <a:gd name="connsiteX72" fmla="*/ 728696 w 1597512"/>
              <a:gd name="connsiteY72" fmla="*/ 381000 h 462124"/>
              <a:gd name="connsiteX73" fmla="*/ 656306 w 1597512"/>
              <a:gd name="connsiteY73" fmla="*/ 350520 h 462124"/>
              <a:gd name="connsiteX74" fmla="*/ 625826 w 1597512"/>
              <a:gd name="connsiteY74" fmla="*/ 327660 h 462124"/>
              <a:gd name="connsiteX75" fmla="*/ 446756 w 1597512"/>
              <a:gd name="connsiteY75" fmla="*/ 156210 h 462124"/>
              <a:gd name="connsiteX76" fmla="*/ 378176 w 1597512"/>
              <a:gd name="connsiteY76" fmla="*/ 80010 h 462124"/>
              <a:gd name="connsiteX77" fmla="*/ 362936 w 1597512"/>
              <a:gd name="connsiteY77" fmla="*/ 64770 h 462124"/>
              <a:gd name="connsiteX78" fmla="*/ 328646 w 1597512"/>
              <a:gd name="connsiteY78" fmla="*/ 30480 h 462124"/>
              <a:gd name="connsiteX79" fmla="*/ 340076 w 1597512"/>
              <a:gd name="connsiteY79" fmla="*/ 114300 h 462124"/>
              <a:gd name="connsiteX80" fmla="*/ 359126 w 1597512"/>
              <a:gd name="connsiteY80" fmla="*/ 144780 h 462124"/>
              <a:gd name="connsiteX81" fmla="*/ 378176 w 1597512"/>
              <a:gd name="connsiteY81" fmla="*/ 194310 h 462124"/>
              <a:gd name="connsiteX82" fmla="*/ 393416 w 1597512"/>
              <a:gd name="connsiteY82" fmla="*/ 220980 h 462124"/>
              <a:gd name="connsiteX83" fmla="*/ 412466 w 1597512"/>
              <a:gd name="connsiteY83" fmla="*/ 274320 h 462124"/>
              <a:gd name="connsiteX84" fmla="*/ 427706 w 1597512"/>
              <a:gd name="connsiteY84" fmla="*/ 293370 h 462124"/>
              <a:gd name="connsiteX85" fmla="*/ 454376 w 1597512"/>
              <a:gd name="connsiteY85" fmla="*/ 339090 h 462124"/>
              <a:gd name="connsiteX86" fmla="*/ 473426 w 1597512"/>
              <a:gd name="connsiteY86" fmla="*/ 411480 h 462124"/>
              <a:gd name="connsiteX87" fmla="*/ 469616 w 1597512"/>
              <a:gd name="connsiteY87" fmla="*/ 426720 h 462124"/>
              <a:gd name="connsiteX88" fmla="*/ 435326 w 1597512"/>
              <a:gd name="connsiteY88" fmla="*/ 403860 h 462124"/>
              <a:gd name="connsiteX89" fmla="*/ 374366 w 1597512"/>
              <a:gd name="connsiteY89" fmla="*/ 339090 h 462124"/>
              <a:gd name="connsiteX90" fmla="*/ 351506 w 1597512"/>
              <a:gd name="connsiteY90" fmla="*/ 323850 h 462124"/>
              <a:gd name="connsiteX91" fmla="*/ 275306 w 1597512"/>
              <a:gd name="connsiteY91" fmla="*/ 236220 h 462124"/>
              <a:gd name="connsiteX92" fmla="*/ 260066 w 1597512"/>
              <a:gd name="connsiteY92" fmla="*/ 220980 h 462124"/>
              <a:gd name="connsiteX93" fmla="*/ 210536 w 1597512"/>
              <a:gd name="connsiteY93" fmla="*/ 152400 h 462124"/>
              <a:gd name="connsiteX94" fmla="*/ 183866 w 1597512"/>
              <a:gd name="connsiteY94" fmla="*/ 110490 h 462124"/>
              <a:gd name="connsiteX95" fmla="*/ 138146 w 1597512"/>
              <a:gd name="connsiteY95" fmla="*/ 76200 h 462124"/>
              <a:gd name="connsiteX96" fmla="*/ 157196 w 1597512"/>
              <a:gd name="connsiteY96" fmla="*/ 118110 h 462124"/>
              <a:gd name="connsiteX97" fmla="*/ 168626 w 1597512"/>
              <a:gd name="connsiteY97" fmla="*/ 160020 h 462124"/>
              <a:gd name="connsiteX98" fmla="*/ 221966 w 1597512"/>
              <a:gd name="connsiteY98" fmla="*/ 259080 h 462124"/>
              <a:gd name="connsiteX99" fmla="*/ 271496 w 1597512"/>
              <a:gd name="connsiteY99" fmla="*/ 346710 h 462124"/>
              <a:gd name="connsiteX100" fmla="*/ 286736 w 1597512"/>
              <a:gd name="connsiteY100" fmla="*/ 369570 h 462124"/>
              <a:gd name="connsiteX101" fmla="*/ 309596 w 1597512"/>
              <a:gd name="connsiteY101" fmla="*/ 426720 h 462124"/>
              <a:gd name="connsiteX102" fmla="*/ 317216 w 1597512"/>
              <a:gd name="connsiteY102" fmla="*/ 441960 h 462124"/>
              <a:gd name="connsiteX103" fmla="*/ 294356 w 1597512"/>
              <a:gd name="connsiteY103" fmla="*/ 445770 h 462124"/>
              <a:gd name="connsiteX104" fmla="*/ 183866 w 1597512"/>
              <a:gd name="connsiteY104" fmla="*/ 369570 h 462124"/>
              <a:gd name="connsiteX105" fmla="*/ 130526 w 1597512"/>
              <a:gd name="connsiteY105" fmla="*/ 316230 h 462124"/>
              <a:gd name="connsiteX106" fmla="*/ 115286 w 1597512"/>
              <a:gd name="connsiteY106" fmla="*/ 304800 h 462124"/>
              <a:gd name="connsiteX107" fmla="*/ 42896 w 1597512"/>
              <a:gd name="connsiteY107" fmla="*/ 236220 h 462124"/>
              <a:gd name="connsiteX108" fmla="*/ 12416 w 1597512"/>
              <a:gd name="connsiteY108" fmla="*/ 201930 h 462124"/>
              <a:gd name="connsiteX109" fmla="*/ 986 w 1597512"/>
              <a:gd name="connsiteY109" fmla="*/ 190500 h 462124"/>
              <a:gd name="connsiteX110" fmla="*/ 8606 w 1597512"/>
              <a:gd name="connsiteY110" fmla="*/ 205740 h 462124"/>
              <a:gd name="connsiteX111" fmla="*/ 27656 w 1597512"/>
              <a:gd name="connsiteY111" fmla="*/ 251460 h 462124"/>
              <a:gd name="connsiteX112" fmla="*/ 39086 w 1597512"/>
              <a:gd name="connsiteY112" fmla="*/ 270510 h 462124"/>
              <a:gd name="connsiteX113" fmla="*/ 35276 w 1597512"/>
              <a:gd name="connsiteY113" fmla="*/ 259080 h 462124"/>
              <a:gd name="connsiteX114" fmla="*/ 35276 w 1597512"/>
              <a:gd name="connsiteY114" fmla="*/ 220980 h 4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597512" h="462124">
                <a:moveTo>
                  <a:pt x="1403066" y="0"/>
                </a:moveTo>
                <a:cubicBezTo>
                  <a:pt x="1406876" y="6350"/>
                  <a:pt x="1409677" y="13427"/>
                  <a:pt x="1414496" y="19050"/>
                </a:cubicBezTo>
                <a:cubicBezTo>
                  <a:pt x="1417476" y="22527"/>
                  <a:pt x="1422449" y="23690"/>
                  <a:pt x="1425926" y="26670"/>
                </a:cubicBezTo>
                <a:cubicBezTo>
                  <a:pt x="1431381" y="31345"/>
                  <a:pt x="1436727" y="36261"/>
                  <a:pt x="1441166" y="41910"/>
                </a:cubicBezTo>
                <a:cubicBezTo>
                  <a:pt x="1464705" y="71869"/>
                  <a:pt x="1492707" y="99272"/>
                  <a:pt x="1509746" y="133350"/>
                </a:cubicBezTo>
                <a:cubicBezTo>
                  <a:pt x="1579328" y="272515"/>
                  <a:pt x="1502998" y="112669"/>
                  <a:pt x="1563086" y="262890"/>
                </a:cubicBezTo>
                <a:cubicBezTo>
                  <a:pt x="1570706" y="281940"/>
                  <a:pt x="1578510" y="300918"/>
                  <a:pt x="1585946" y="320040"/>
                </a:cubicBezTo>
                <a:cubicBezTo>
                  <a:pt x="1587402" y="323783"/>
                  <a:pt x="1588782" y="327574"/>
                  <a:pt x="1589756" y="331470"/>
                </a:cubicBezTo>
                <a:cubicBezTo>
                  <a:pt x="1592596" y="342829"/>
                  <a:pt x="1594836" y="354330"/>
                  <a:pt x="1597376" y="365760"/>
                </a:cubicBezTo>
                <a:cubicBezTo>
                  <a:pt x="1596106" y="373380"/>
                  <a:pt x="1600273" y="384787"/>
                  <a:pt x="1593566" y="388620"/>
                </a:cubicBezTo>
                <a:cubicBezTo>
                  <a:pt x="1586592" y="392605"/>
                  <a:pt x="1577517" y="385257"/>
                  <a:pt x="1570706" y="381000"/>
                </a:cubicBezTo>
                <a:cubicBezTo>
                  <a:pt x="1546794" y="366055"/>
                  <a:pt x="1524612" y="348486"/>
                  <a:pt x="1502126" y="331470"/>
                </a:cubicBezTo>
                <a:cubicBezTo>
                  <a:pt x="1477611" y="312918"/>
                  <a:pt x="1451475" y="296059"/>
                  <a:pt x="1429736" y="274320"/>
                </a:cubicBezTo>
                <a:cubicBezTo>
                  <a:pt x="1402435" y="247019"/>
                  <a:pt x="1402192" y="246042"/>
                  <a:pt x="1353536" y="209550"/>
                </a:cubicBezTo>
                <a:cubicBezTo>
                  <a:pt x="1350323" y="207140"/>
                  <a:pt x="1345916" y="207010"/>
                  <a:pt x="1342106" y="205740"/>
                </a:cubicBezTo>
                <a:cubicBezTo>
                  <a:pt x="1319235" y="185410"/>
                  <a:pt x="1305392" y="176151"/>
                  <a:pt x="1288766" y="152400"/>
                </a:cubicBezTo>
                <a:cubicBezTo>
                  <a:pt x="1285509" y="147747"/>
                  <a:pt x="1283904" y="142125"/>
                  <a:pt x="1281146" y="137160"/>
                </a:cubicBezTo>
                <a:cubicBezTo>
                  <a:pt x="1277550" y="130687"/>
                  <a:pt x="1273028" y="124734"/>
                  <a:pt x="1269716" y="118110"/>
                </a:cubicBezTo>
                <a:cubicBezTo>
                  <a:pt x="1267920" y="114518"/>
                  <a:pt x="1263066" y="103840"/>
                  <a:pt x="1265906" y="106680"/>
                </a:cubicBezTo>
                <a:cubicBezTo>
                  <a:pt x="1284750" y="125524"/>
                  <a:pt x="1312575" y="177715"/>
                  <a:pt x="1323056" y="194310"/>
                </a:cubicBezTo>
                <a:cubicBezTo>
                  <a:pt x="1326447" y="199679"/>
                  <a:pt x="1330353" y="204729"/>
                  <a:pt x="1334486" y="209550"/>
                </a:cubicBezTo>
                <a:cubicBezTo>
                  <a:pt x="1353224" y="231411"/>
                  <a:pt x="1373145" y="252250"/>
                  <a:pt x="1391636" y="274320"/>
                </a:cubicBezTo>
                <a:cubicBezTo>
                  <a:pt x="1412526" y="299253"/>
                  <a:pt x="1434553" y="323455"/>
                  <a:pt x="1452596" y="350520"/>
                </a:cubicBezTo>
                <a:cubicBezTo>
                  <a:pt x="1464526" y="368415"/>
                  <a:pt x="1463108" y="365263"/>
                  <a:pt x="1475456" y="392430"/>
                </a:cubicBezTo>
                <a:cubicBezTo>
                  <a:pt x="1477118" y="396086"/>
                  <a:pt x="1483227" y="404520"/>
                  <a:pt x="1479266" y="403860"/>
                </a:cubicBezTo>
                <a:cubicBezTo>
                  <a:pt x="1461818" y="400952"/>
                  <a:pt x="1446246" y="391160"/>
                  <a:pt x="1429736" y="384810"/>
                </a:cubicBezTo>
                <a:cubicBezTo>
                  <a:pt x="1425926" y="381000"/>
                  <a:pt x="1422577" y="376665"/>
                  <a:pt x="1418306" y="373380"/>
                </a:cubicBezTo>
                <a:cubicBezTo>
                  <a:pt x="1389516" y="351234"/>
                  <a:pt x="1357126" y="333504"/>
                  <a:pt x="1330676" y="308610"/>
                </a:cubicBezTo>
                <a:cubicBezTo>
                  <a:pt x="1309086" y="288290"/>
                  <a:pt x="1288153" y="267249"/>
                  <a:pt x="1265906" y="247650"/>
                </a:cubicBezTo>
                <a:cubicBezTo>
                  <a:pt x="1234792" y="220240"/>
                  <a:pt x="1199976" y="196960"/>
                  <a:pt x="1170656" y="167640"/>
                </a:cubicBezTo>
                <a:cubicBezTo>
                  <a:pt x="1165576" y="162560"/>
                  <a:pt x="1161131" y="156754"/>
                  <a:pt x="1155416" y="152400"/>
                </a:cubicBezTo>
                <a:cubicBezTo>
                  <a:pt x="1134395" y="136384"/>
                  <a:pt x="1111067" y="123454"/>
                  <a:pt x="1090646" y="106680"/>
                </a:cubicBezTo>
                <a:cubicBezTo>
                  <a:pt x="993404" y="26803"/>
                  <a:pt x="1077248" y="83778"/>
                  <a:pt x="1037306" y="57150"/>
                </a:cubicBezTo>
                <a:cubicBezTo>
                  <a:pt x="1037642" y="59164"/>
                  <a:pt x="1040823" y="85578"/>
                  <a:pt x="1044926" y="91440"/>
                </a:cubicBezTo>
                <a:cubicBezTo>
                  <a:pt x="1060512" y="113706"/>
                  <a:pt x="1077477" y="134987"/>
                  <a:pt x="1094456" y="156210"/>
                </a:cubicBezTo>
                <a:cubicBezTo>
                  <a:pt x="1097822" y="160417"/>
                  <a:pt x="1102437" y="163501"/>
                  <a:pt x="1105886" y="167640"/>
                </a:cubicBezTo>
                <a:cubicBezTo>
                  <a:pt x="1121504" y="186381"/>
                  <a:pt x="1137134" y="205150"/>
                  <a:pt x="1151606" y="224790"/>
                </a:cubicBezTo>
                <a:cubicBezTo>
                  <a:pt x="1154975" y="229362"/>
                  <a:pt x="1155969" y="235377"/>
                  <a:pt x="1159226" y="240030"/>
                </a:cubicBezTo>
                <a:cubicBezTo>
                  <a:pt x="1173792" y="260838"/>
                  <a:pt x="1189079" y="281156"/>
                  <a:pt x="1204946" y="300990"/>
                </a:cubicBezTo>
                <a:cubicBezTo>
                  <a:pt x="1217403" y="316561"/>
                  <a:pt x="1248034" y="335906"/>
                  <a:pt x="1250666" y="354330"/>
                </a:cubicBezTo>
                <a:cubicBezTo>
                  <a:pt x="1252034" y="363905"/>
                  <a:pt x="1232374" y="347733"/>
                  <a:pt x="1223996" y="342900"/>
                </a:cubicBezTo>
                <a:cubicBezTo>
                  <a:pt x="1199275" y="328638"/>
                  <a:pt x="1175267" y="313138"/>
                  <a:pt x="1151606" y="297180"/>
                </a:cubicBezTo>
                <a:cubicBezTo>
                  <a:pt x="1120639" y="276295"/>
                  <a:pt x="1092195" y="251627"/>
                  <a:pt x="1060166" y="232410"/>
                </a:cubicBezTo>
                <a:cubicBezTo>
                  <a:pt x="1053816" y="228600"/>
                  <a:pt x="1047088" y="225359"/>
                  <a:pt x="1041116" y="220980"/>
                </a:cubicBezTo>
                <a:cubicBezTo>
                  <a:pt x="1008958" y="197397"/>
                  <a:pt x="978536" y="171459"/>
                  <a:pt x="945866" y="148590"/>
                </a:cubicBezTo>
                <a:cubicBezTo>
                  <a:pt x="863086" y="90644"/>
                  <a:pt x="899080" y="105055"/>
                  <a:pt x="846806" y="87630"/>
                </a:cubicBezTo>
                <a:cubicBezTo>
                  <a:pt x="836646" y="78740"/>
                  <a:pt x="828663" y="66443"/>
                  <a:pt x="816326" y="60960"/>
                </a:cubicBezTo>
                <a:cubicBezTo>
                  <a:pt x="812656" y="59329"/>
                  <a:pt x="810854" y="68734"/>
                  <a:pt x="812516" y="72390"/>
                </a:cubicBezTo>
                <a:cubicBezTo>
                  <a:pt x="817771" y="83952"/>
                  <a:pt x="827994" y="92536"/>
                  <a:pt x="835376" y="102870"/>
                </a:cubicBezTo>
                <a:cubicBezTo>
                  <a:pt x="853397" y="128100"/>
                  <a:pt x="871068" y="153578"/>
                  <a:pt x="888716" y="179070"/>
                </a:cubicBezTo>
                <a:cubicBezTo>
                  <a:pt x="893929" y="186600"/>
                  <a:pt x="898461" y="194604"/>
                  <a:pt x="903956" y="201930"/>
                </a:cubicBezTo>
                <a:cubicBezTo>
                  <a:pt x="919196" y="222250"/>
                  <a:pt x="935367" y="241904"/>
                  <a:pt x="949676" y="262890"/>
                </a:cubicBezTo>
                <a:cubicBezTo>
                  <a:pt x="954475" y="269929"/>
                  <a:pt x="956813" y="278391"/>
                  <a:pt x="961106" y="285750"/>
                </a:cubicBezTo>
                <a:cubicBezTo>
                  <a:pt x="974605" y="308891"/>
                  <a:pt x="991789" y="330005"/>
                  <a:pt x="1003016" y="354330"/>
                </a:cubicBezTo>
                <a:cubicBezTo>
                  <a:pt x="1028134" y="408752"/>
                  <a:pt x="1013018" y="391002"/>
                  <a:pt x="1037306" y="415290"/>
                </a:cubicBezTo>
                <a:cubicBezTo>
                  <a:pt x="1038355" y="418963"/>
                  <a:pt x="1052587" y="453362"/>
                  <a:pt x="1041116" y="461010"/>
                </a:cubicBezTo>
                <a:cubicBezTo>
                  <a:pt x="1035728" y="464602"/>
                  <a:pt x="1028416" y="458470"/>
                  <a:pt x="1022066" y="457200"/>
                </a:cubicBezTo>
                <a:lnTo>
                  <a:pt x="949676" y="407670"/>
                </a:lnTo>
                <a:cubicBezTo>
                  <a:pt x="925546" y="391160"/>
                  <a:pt x="900326" y="376140"/>
                  <a:pt x="877286" y="358140"/>
                </a:cubicBezTo>
                <a:lnTo>
                  <a:pt x="755366" y="262890"/>
                </a:lnTo>
                <a:cubicBezTo>
                  <a:pt x="742577" y="252842"/>
                  <a:pt x="729727" y="242861"/>
                  <a:pt x="717266" y="232410"/>
                </a:cubicBezTo>
                <a:cubicBezTo>
                  <a:pt x="690352" y="209837"/>
                  <a:pt x="662094" y="188668"/>
                  <a:pt x="637256" y="163830"/>
                </a:cubicBezTo>
                <a:cubicBezTo>
                  <a:pt x="595304" y="121878"/>
                  <a:pt x="622506" y="148066"/>
                  <a:pt x="553436" y="87630"/>
                </a:cubicBezTo>
                <a:cubicBezTo>
                  <a:pt x="543281" y="57164"/>
                  <a:pt x="559250" y="100161"/>
                  <a:pt x="522956" y="45720"/>
                </a:cubicBezTo>
                <a:cubicBezTo>
                  <a:pt x="520051" y="41363"/>
                  <a:pt x="516004" y="26291"/>
                  <a:pt x="519146" y="30480"/>
                </a:cubicBezTo>
                <a:cubicBezTo>
                  <a:pt x="525962" y="39567"/>
                  <a:pt x="527368" y="52028"/>
                  <a:pt x="534386" y="60960"/>
                </a:cubicBezTo>
                <a:cubicBezTo>
                  <a:pt x="548356" y="78740"/>
                  <a:pt x="563753" y="95486"/>
                  <a:pt x="576296" y="114300"/>
                </a:cubicBezTo>
                <a:cubicBezTo>
                  <a:pt x="581661" y="122348"/>
                  <a:pt x="582806" y="132643"/>
                  <a:pt x="587726" y="140970"/>
                </a:cubicBezTo>
                <a:cubicBezTo>
                  <a:pt x="599373" y="160681"/>
                  <a:pt x="613922" y="178563"/>
                  <a:pt x="625826" y="198120"/>
                </a:cubicBezTo>
                <a:cubicBezTo>
                  <a:pt x="631732" y="207823"/>
                  <a:pt x="634765" y="219149"/>
                  <a:pt x="641066" y="228600"/>
                </a:cubicBezTo>
                <a:cubicBezTo>
                  <a:pt x="655155" y="249734"/>
                  <a:pt x="672023" y="268891"/>
                  <a:pt x="686786" y="289560"/>
                </a:cubicBezTo>
                <a:cubicBezTo>
                  <a:pt x="691090" y="295586"/>
                  <a:pt x="695248" y="301826"/>
                  <a:pt x="698216" y="308610"/>
                </a:cubicBezTo>
                <a:cubicBezTo>
                  <a:pt x="748411" y="423342"/>
                  <a:pt x="683063" y="289735"/>
                  <a:pt x="728696" y="381000"/>
                </a:cubicBezTo>
                <a:cubicBezTo>
                  <a:pt x="706996" y="413550"/>
                  <a:pt x="723884" y="396473"/>
                  <a:pt x="656306" y="350520"/>
                </a:cubicBezTo>
                <a:cubicBezTo>
                  <a:pt x="645804" y="343379"/>
                  <a:pt x="635671" y="335682"/>
                  <a:pt x="625826" y="327660"/>
                </a:cubicBezTo>
                <a:cubicBezTo>
                  <a:pt x="544713" y="261568"/>
                  <a:pt x="525952" y="244205"/>
                  <a:pt x="446756" y="156210"/>
                </a:cubicBezTo>
                <a:cubicBezTo>
                  <a:pt x="423896" y="130810"/>
                  <a:pt x="401267" y="105200"/>
                  <a:pt x="378176" y="80010"/>
                </a:cubicBezTo>
                <a:cubicBezTo>
                  <a:pt x="373321" y="74714"/>
                  <a:pt x="367535" y="70289"/>
                  <a:pt x="362936" y="64770"/>
                </a:cubicBezTo>
                <a:cubicBezTo>
                  <a:pt x="339821" y="37032"/>
                  <a:pt x="351821" y="47861"/>
                  <a:pt x="328646" y="30480"/>
                </a:cubicBezTo>
                <a:cubicBezTo>
                  <a:pt x="332456" y="58420"/>
                  <a:pt x="332810" y="87054"/>
                  <a:pt x="340076" y="114300"/>
                </a:cubicBezTo>
                <a:cubicBezTo>
                  <a:pt x="343163" y="125877"/>
                  <a:pt x="353975" y="133963"/>
                  <a:pt x="359126" y="144780"/>
                </a:cubicBezTo>
                <a:cubicBezTo>
                  <a:pt x="366731" y="160751"/>
                  <a:pt x="370917" y="178179"/>
                  <a:pt x="378176" y="194310"/>
                </a:cubicBezTo>
                <a:cubicBezTo>
                  <a:pt x="382378" y="203647"/>
                  <a:pt x="389383" y="211569"/>
                  <a:pt x="393416" y="220980"/>
                </a:cubicBezTo>
                <a:cubicBezTo>
                  <a:pt x="400853" y="238333"/>
                  <a:pt x="404384" y="257258"/>
                  <a:pt x="412466" y="274320"/>
                </a:cubicBezTo>
                <a:cubicBezTo>
                  <a:pt x="415947" y="281669"/>
                  <a:pt x="423671" y="286309"/>
                  <a:pt x="427706" y="293370"/>
                </a:cubicBezTo>
                <a:cubicBezTo>
                  <a:pt x="456753" y="344203"/>
                  <a:pt x="429096" y="313810"/>
                  <a:pt x="454376" y="339090"/>
                </a:cubicBezTo>
                <a:cubicBezTo>
                  <a:pt x="458719" y="353566"/>
                  <a:pt x="472159" y="395012"/>
                  <a:pt x="473426" y="411480"/>
                </a:cubicBezTo>
                <a:cubicBezTo>
                  <a:pt x="473828" y="416701"/>
                  <a:pt x="470886" y="421640"/>
                  <a:pt x="469616" y="426720"/>
                </a:cubicBezTo>
                <a:cubicBezTo>
                  <a:pt x="460547" y="421279"/>
                  <a:pt x="443263" y="411797"/>
                  <a:pt x="435326" y="403860"/>
                </a:cubicBezTo>
                <a:cubicBezTo>
                  <a:pt x="414361" y="382895"/>
                  <a:pt x="395812" y="359562"/>
                  <a:pt x="374366" y="339090"/>
                </a:cubicBezTo>
                <a:cubicBezTo>
                  <a:pt x="367741" y="332767"/>
                  <a:pt x="357858" y="330447"/>
                  <a:pt x="351506" y="323850"/>
                </a:cubicBezTo>
                <a:cubicBezTo>
                  <a:pt x="324656" y="295967"/>
                  <a:pt x="301023" y="265151"/>
                  <a:pt x="275306" y="236220"/>
                </a:cubicBezTo>
                <a:cubicBezTo>
                  <a:pt x="270533" y="230850"/>
                  <a:pt x="264186" y="226866"/>
                  <a:pt x="260066" y="220980"/>
                </a:cubicBezTo>
                <a:cubicBezTo>
                  <a:pt x="210421" y="150058"/>
                  <a:pt x="243646" y="174474"/>
                  <a:pt x="210536" y="152400"/>
                </a:cubicBezTo>
                <a:cubicBezTo>
                  <a:pt x="201646" y="138430"/>
                  <a:pt x="194393" y="123272"/>
                  <a:pt x="183866" y="110490"/>
                </a:cubicBezTo>
                <a:cubicBezTo>
                  <a:pt x="170348" y="94076"/>
                  <a:pt x="155362" y="86530"/>
                  <a:pt x="138146" y="76200"/>
                </a:cubicBezTo>
                <a:cubicBezTo>
                  <a:pt x="148203" y="96315"/>
                  <a:pt x="152261" y="100838"/>
                  <a:pt x="157196" y="118110"/>
                </a:cubicBezTo>
                <a:cubicBezTo>
                  <a:pt x="161174" y="132033"/>
                  <a:pt x="163026" y="146666"/>
                  <a:pt x="168626" y="160020"/>
                </a:cubicBezTo>
                <a:cubicBezTo>
                  <a:pt x="216062" y="273137"/>
                  <a:pt x="189284" y="203328"/>
                  <a:pt x="221966" y="259080"/>
                </a:cubicBezTo>
                <a:cubicBezTo>
                  <a:pt x="238934" y="288026"/>
                  <a:pt x="254528" y="317764"/>
                  <a:pt x="271496" y="346710"/>
                </a:cubicBezTo>
                <a:cubicBezTo>
                  <a:pt x="276127" y="354611"/>
                  <a:pt x="282799" y="361302"/>
                  <a:pt x="286736" y="369570"/>
                </a:cubicBezTo>
                <a:cubicBezTo>
                  <a:pt x="295557" y="388094"/>
                  <a:pt x="301634" y="407810"/>
                  <a:pt x="309596" y="426720"/>
                </a:cubicBezTo>
                <a:cubicBezTo>
                  <a:pt x="311800" y="431955"/>
                  <a:pt x="314676" y="436880"/>
                  <a:pt x="317216" y="441960"/>
                </a:cubicBezTo>
                <a:cubicBezTo>
                  <a:pt x="309596" y="443230"/>
                  <a:pt x="301313" y="449128"/>
                  <a:pt x="294356" y="445770"/>
                </a:cubicBezTo>
                <a:cubicBezTo>
                  <a:pt x="276790" y="437290"/>
                  <a:pt x="211225" y="395561"/>
                  <a:pt x="183866" y="369570"/>
                </a:cubicBezTo>
                <a:cubicBezTo>
                  <a:pt x="165636" y="352252"/>
                  <a:pt x="148807" y="333495"/>
                  <a:pt x="130526" y="316230"/>
                </a:cubicBezTo>
                <a:cubicBezTo>
                  <a:pt x="125909" y="311870"/>
                  <a:pt x="119975" y="309082"/>
                  <a:pt x="115286" y="304800"/>
                </a:cubicBezTo>
                <a:cubicBezTo>
                  <a:pt x="90739" y="282388"/>
                  <a:pt x="64979" y="261063"/>
                  <a:pt x="42896" y="236220"/>
                </a:cubicBezTo>
                <a:cubicBezTo>
                  <a:pt x="32736" y="224790"/>
                  <a:pt x="22750" y="213203"/>
                  <a:pt x="12416" y="201930"/>
                </a:cubicBezTo>
                <a:cubicBezTo>
                  <a:pt x="8775" y="197958"/>
                  <a:pt x="4796" y="186690"/>
                  <a:pt x="986" y="190500"/>
                </a:cubicBezTo>
                <a:cubicBezTo>
                  <a:pt x="-3030" y="194516"/>
                  <a:pt x="6369" y="200520"/>
                  <a:pt x="8606" y="205740"/>
                </a:cubicBezTo>
                <a:cubicBezTo>
                  <a:pt x="27839" y="250618"/>
                  <a:pt x="-24932" y="146284"/>
                  <a:pt x="27656" y="251460"/>
                </a:cubicBezTo>
                <a:cubicBezTo>
                  <a:pt x="30968" y="258084"/>
                  <a:pt x="33850" y="265274"/>
                  <a:pt x="39086" y="270510"/>
                </a:cubicBezTo>
                <a:cubicBezTo>
                  <a:pt x="41926" y="273350"/>
                  <a:pt x="35584" y="263084"/>
                  <a:pt x="35276" y="259080"/>
                </a:cubicBezTo>
                <a:cubicBezTo>
                  <a:pt x="34302" y="246417"/>
                  <a:pt x="35276" y="233680"/>
                  <a:pt x="35276" y="22098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projector is a reverse camera</a:t>
            </a:r>
            <a:endParaRPr lang="en-US" dirty="0"/>
          </a:p>
        </p:txBody>
      </p:sp>
      <p:pic>
        <p:nvPicPr>
          <p:cNvPr id="7170" name="Picture 2" descr="https://vvvv.org/sites/default/files/imagecache/large/images/projectorinf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7" y="1690688"/>
            <a:ext cx="10349445" cy="34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68634" y="4487902"/>
            <a:ext cx="642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But most of them are not symmetrical!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(vertical lens shift)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5274" y="5813465"/>
            <a:ext cx="642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[Awful pictures]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4" y="1884429"/>
            <a:ext cx="8141972" cy="44112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1: </a:t>
            </a:r>
            <a:br>
              <a:rPr lang="fr-FR" dirty="0" smtClean="0"/>
            </a:br>
            <a:r>
              <a:rPr lang="fr-FR" dirty="0" err="1" smtClean="0"/>
              <a:t>Frustum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14161" y="3154680"/>
            <a:ext cx="3552826" cy="1402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2: </a:t>
            </a:r>
            <a:br>
              <a:rPr lang="fr-FR" dirty="0" smtClean="0"/>
            </a:br>
            <a:r>
              <a:rPr lang="fr-FR" dirty="0" err="1" smtClean="0"/>
              <a:t>materials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3" y="1690688"/>
            <a:ext cx="8321094" cy="462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4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3 </a:t>
            </a:r>
            <a:br>
              <a:rPr lang="fr-FR" dirty="0" smtClean="0"/>
            </a:br>
            <a:r>
              <a:rPr lang="fr-FR" dirty="0" err="1"/>
              <a:t>A</a:t>
            </a:r>
            <a:r>
              <a:rPr lang="fr-FR" dirty="0" err="1" smtClean="0"/>
              <a:t>ugmented</a:t>
            </a:r>
            <a:r>
              <a:rPr lang="fr-FR" dirty="0" smtClean="0"/>
              <a:t> surfaces vs </a:t>
            </a:r>
            <a:r>
              <a:rPr lang="fr-FR" dirty="0" err="1" smtClean="0"/>
              <a:t>virtual</a:t>
            </a:r>
            <a:r>
              <a:rPr lang="fr-FR" dirty="0" smtClean="0"/>
              <a:t> projection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01" y="1962785"/>
            <a:ext cx="8230437" cy="4351338"/>
          </a:xfrm>
        </p:spPr>
      </p:pic>
    </p:spTree>
    <p:extLst>
      <p:ext uri="{BB962C8B-B14F-4D97-AF65-F5344CB8AC3E}">
        <p14:creationId xmlns:p14="http://schemas.microsoft.com/office/powerpoint/2010/main" val="134931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8200" y="30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CALIBRATING PROJECTORS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4" y="1884429"/>
            <a:ext cx="8141972" cy="44112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1: </a:t>
            </a:r>
            <a:br>
              <a:rPr lang="fr-FR" dirty="0" smtClean="0"/>
            </a:br>
            <a:r>
              <a:rPr lang="fr-FR" dirty="0" err="1" smtClean="0"/>
              <a:t>Frustum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14161" y="3154680"/>
            <a:ext cx="3552826" cy="1402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be 53"/>
          <p:cNvSpPr/>
          <p:nvPr/>
        </p:nvSpPr>
        <p:spPr>
          <a:xfrm>
            <a:off x="8513134" y="287529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974787" y="3763012"/>
            <a:ext cx="407670" cy="563882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  <a:gd name="connsiteX0" fmla="*/ 407670 w 407670"/>
              <a:gd name="connsiteY0" fmla="*/ 0 h 557393"/>
              <a:gd name="connsiteX1" fmla="*/ 0 w 407670"/>
              <a:gd name="connsiteY1" fmla="*/ 131445 h 557393"/>
              <a:gd name="connsiteX2" fmla="*/ 405765 w 407670"/>
              <a:gd name="connsiteY2" fmla="*/ 531495 h 557393"/>
              <a:gd name="connsiteX3" fmla="*/ 407670 w 407670"/>
              <a:gd name="connsiteY3" fmla="*/ 0 h 557393"/>
              <a:gd name="connsiteX0" fmla="*/ 407670 w 407670"/>
              <a:gd name="connsiteY0" fmla="*/ 0 h 563882"/>
              <a:gd name="connsiteX1" fmla="*/ 0 w 407670"/>
              <a:gd name="connsiteY1" fmla="*/ 131445 h 563882"/>
              <a:gd name="connsiteX2" fmla="*/ 405765 w 407670"/>
              <a:gd name="connsiteY2" fmla="*/ 531495 h 563882"/>
              <a:gd name="connsiteX3" fmla="*/ 407670 w 407670"/>
              <a:gd name="connsiteY3" fmla="*/ 0 h 56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70" h="563882">
                <a:moveTo>
                  <a:pt x="407670" y="0"/>
                </a:moveTo>
                <a:lnTo>
                  <a:pt x="0" y="131445"/>
                </a:lnTo>
                <a:cubicBezTo>
                  <a:pt x="22860" y="370205"/>
                  <a:pt x="148590" y="662305"/>
                  <a:pt x="405765" y="53149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arallelogram 64"/>
          <p:cNvSpPr/>
          <p:nvPr/>
        </p:nvSpPr>
        <p:spPr>
          <a:xfrm rot="16200000">
            <a:off x="5497985" y="346676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09609" y="4876896"/>
            <a:ext cx="4930249" cy="2166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Calibration requires </a:t>
            </a:r>
            <a:r>
              <a:rPr lang="en-US" dirty="0" err="1" smtClean="0"/>
              <a:t>uv</a:t>
            </a:r>
            <a:r>
              <a:rPr lang="en-US" dirty="0" smtClean="0"/>
              <a:t>-</a:t>
            </a:r>
            <a:r>
              <a:rPr lang="en-US" dirty="0" smtClean="0"/>
              <a:t>xyz pairs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219532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278238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343985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9610" y="3768598"/>
            <a:ext cx="3339255" cy="1108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009604" y="4429760"/>
            <a:ext cx="1794300" cy="44190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044950" y="2470450"/>
            <a:ext cx="1758953" cy="239476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045807" y="3089263"/>
            <a:ext cx="4894051" cy="1786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335980" y="3727327"/>
            <a:ext cx="82400" cy="824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63407" y="483411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964396" y="437611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005596" y="3903980"/>
            <a:ext cx="0" cy="531675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77180" y="4291309"/>
            <a:ext cx="632460" cy="132154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985385" y="3763011"/>
            <a:ext cx="1034415" cy="233214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" h="233214">
                <a:moveTo>
                  <a:pt x="407670" y="0"/>
                </a:moveTo>
                <a:lnTo>
                  <a:pt x="0" y="131445"/>
                </a:lnTo>
                <a:cubicBezTo>
                  <a:pt x="270510" y="261620"/>
                  <a:pt x="777240" y="269875"/>
                  <a:pt x="1034415" y="13906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0" idx="6"/>
          </p:cNvCxnSpPr>
          <p:nvPr/>
        </p:nvCxnSpPr>
        <p:spPr>
          <a:xfrm flipV="1">
            <a:off x="6046796" y="4097338"/>
            <a:ext cx="2841172" cy="319976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60" idx="6"/>
          </p:cNvCxnSpPr>
          <p:nvPr/>
        </p:nvCxnSpPr>
        <p:spPr>
          <a:xfrm flipV="1">
            <a:off x="2045807" y="4090024"/>
            <a:ext cx="6844183" cy="7852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76928" y="4437799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(U,V)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96031" y="4129554"/>
            <a:ext cx="76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(X,Y,Z)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807590" y="404882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375016" y="250595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929375" y="5148932"/>
            <a:ext cx="149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(image plane)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039934" y="498663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953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4: </a:t>
            </a:r>
            <a:br>
              <a:rPr lang="fr-FR" dirty="0" smtClean="0"/>
            </a:br>
            <a:r>
              <a:rPr lang="fr-FR" dirty="0" err="1" smtClean="0"/>
              <a:t>Dummy</a:t>
            </a:r>
            <a:r>
              <a:rPr lang="fr-FR" dirty="0" smtClean="0"/>
              <a:t> calibration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" y="1690688"/>
            <a:ext cx="92964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2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5: </a:t>
            </a:r>
            <a:br>
              <a:rPr lang="fr-FR" dirty="0" smtClean="0"/>
            </a:br>
            <a:r>
              <a:rPr lang="fr-FR" dirty="0" smtClean="0"/>
              <a:t>UV Picking (</a:t>
            </a:r>
            <a:r>
              <a:rPr lang="fr-FR" dirty="0" err="1" smtClean="0"/>
              <a:t>bad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2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5: </a:t>
            </a:r>
            <a:br>
              <a:rPr lang="fr-FR" dirty="0" smtClean="0"/>
            </a:br>
            <a:r>
              <a:rPr lang="fr-FR" dirty="0" smtClean="0"/>
              <a:t>Markers (</a:t>
            </a:r>
            <a:r>
              <a:rPr lang="fr-FR" dirty="0" err="1" smtClean="0"/>
              <a:t>decent</a:t>
            </a:r>
            <a:r>
              <a:rPr lang="fr-FR" dirty="0" smtClean="0"/>
              <a:t>/</a:t>
            </a:r>
            <a:r>
              <a:rPr lang="fr-FR" dirty="0" err="1" smtClean="0"/>
              <a:t>bad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266413" y="2030737"/>
            <a:ext cx="2107754" cy="3819334"/>
            <a:chOff x="1969344" y="2156441"/>
            <a:chExt cx="2107754" cy="3819334"/>
          </a:xfrm>
        </p:grpSpPr>
        <p:grpSp>
          <p:nvGrpSpPr>
            <p:cNvPr id="58" name="Group 57"/>
            <p:cNvGrpSpPr/>
            <p:nvPr/>
          </p:nvGrpSpPr>
          <p:grpSpPr>
            <a:xfrm>
              <a:off x="1969344" y="2156441"/>
              <a:ext cx="2107754" cy="3819334"/>
              <a:chOff x="1969344" y="2156441"/>
              <a:chExt cx="2107754" cy="38193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001046" y="2156441"/>
                <a:ext cx="1404084" cy="3819334"/>
                <a:chOff x="2001046" y="2156441"/>
                <a:chExt cx="1404084" cy="3819334"/>
              </a:xfrm>
              <a:solidFill>
                <a:schemeClr val="tx1"/>
              </a:solidFill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001046" y="3173092"/>
                  <a:ext cx="270736" cy="644778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897515" y="3146614"/>
                  <a:ext cx="507615" cy="161738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2379333" y="4437888"/>
                  <a:ext cx="62882" cy="1537887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2801592" y="4336761"/>
                  <a:ext cx="90639" cy="1639014"/>
                </a:xfrm>
                <a:prstGeom prst="line">
                  <a:avLst/>
                </a:prstGeom>
                <a:grpFill/>
                <a:ln w="381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2624235" y="3278989"/>
                  <a:ext cx="1421" cy="1034652"/>
                </a:xfrm>
                <a:prstGeom prst="line">
                  <a:avLst/>
                </a:prstGeom>
                <a:grpFill/>
                <a:ln w="7620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2239672" y="2156441"/>
                  <a:ext cx="712181" cy="71218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Futura Light" pitchFamily="50" charset="0"/>
                  </a:endParaRPr>
                </a:p>
              </p:txBody>
            </p:sp>
          </p:grpSp>
          <p:cxnSp>
            <p:nvCxnSpPr>
              <p:cNvPr id="49" name="Straight Connector 48"/>
              <p:cNvCxnSpPr/>
              <p:nvPr/>
            </p:nvCxnSpPr>
            <p:spPr>
              <a:xfrm>
                <a:off x="1969344" y="3868163"/>
                <a:ext cx="42427" cy="638304"/>
              </a:xfrm>
              <a:prstGeom prst="line">
                <a:avLst/>
              </a:prstGeom>
              <a:solidFill>
                <a:schemeClr val="tx1"/>
              </a:solidFill>
              <a:ln w="3175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3471559" y="3122517"/>
                <a:ext cx="605539" cy="209932"/>
              </a:xfrm>
              <a:prstGeom prst="line">
                <a:avLst/>
              </a:prstGeom>
              <a:solidFill>
                <a:schemeClr val="tx1"/>
              </a:solidFill>
              <a:ln w="3175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/>
            <p:cNvCxnSpPr/>
            <p:nvPr/>
          </p:nvCxnSpPr>
          <p:spPr>
            <a:xfrm flipH="1">
              <a:off x="2256166" y="3135768"/>
              <a:ext cx="721943" cy="1"/>
            </a:xfrm>
            <a:prstGeom prst="line">
              <a:avLst/>
            </a:prstGeom>
            <a:solidFill>
              <a:schemeClr val="tx1"/>
            </a:solidFill>
            <a:ln w="3175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517289" y="1398518"/>
            <a:ext cx="5601304" cy="47765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1760" y="1398518"/>
            <a:ext cx="4488054" cy="47765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3494" y="5639414"/>
            <a:ext cx="1413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SPATIAL</a:t>
            </a:r>
            <a:endParaRPr lang="en-US" sz="2800" b="1" dirty="0">
              <a:latin typeface="Futura Light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7926" y="5676613"/>
            <a:ext cx="1889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Light" pitchFamily="50" charset="0"/>
              </a:rPr>
              <a:t>ON BODY</a:t>
            </a:r>
            <a:endParaRPr lang="en-US" sz="2800" b="1" dirty="0">
              <a:latin typeface="Futura Light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14469" y="1498086"/>
            <a:ext cx="2517229" cy="989299"/>
            <a:chOff x="2453212" y="1654841"/>
            <a:chExt cx="2517229" cy="989299"/>
          </a:xfrm>
        </p:grpSpPr>
        <p:sp>
          <p:nvSpPr>
            <p:cNvPr id="5" name="TextBox 4"/>
            <p:cNvSpPr txBox="1"/>
            <p:nvPr/>
          </p:nvSpPr>
          <p:spPr>
            <a:xfrm>
              <a:off x="3262922" y="1654841"/>
              <a:ext cx="170751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Futura Light" pitchFamily="50" charset="0"/>
                </a:rPr>
                <a:t>Head-worn </a:t>
              </a:r>
            </a:p>
            <a:p>
              <a:r>
                <a:rPr lang="en-US" sz="2400" dirty="0" smtClean="0">
                  <a:latin typeface="Futura Light" pitchFamily="50" charset="0"/>
                </a:rPr>
                <a:t>Helmet</a:t>
              </a:r>
              <a:endParaRPr lang="en-US" sz="2400" dirty="0">
                <a:latin typeface="Futura Light" pitchFamily="50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004393" y="2070340"/>
              <a:ext cx="271965" cy="296940"/>
            </a:xfrm>
            <a:custGeom>
              <a:avLst/>
              <a:gdLst>
                <a:gd name="connsiteX0" fmla="*/ 1155940 w 1155940"/>
                <a:gd name="connsiteY0" fmla="*/ 0 h 146649"/>
                <a:gd name="connsiteX1" fmla="*/ 198407 w 1155940"/>
                <a:gd name="connsiteY1" fmla="*/ 0 h 146649"/>
                <a:gd name="connsiteX2" fmla="*/ 0 w 1155940"/>
                <a:gd name="connsiteY2" fmla="*/ 146649 h 146649"/>
                <a:gd name="connsiteX0" fmla="*/ 2488459 w 2488459"/>
                <a:gd name="connsiteY0" fmla="*/ 4260 h 146649"/>
                <a:gd name="connsiteX1" fmla="*/ 198407 w 2488459"/>
                <a:gd name="connsiteY1" fmla="*/ 0 h 146649"/>
                <a:gd name="connsiteX2" fmla="*/ 0 w 2488459"/>
                <a:gd name="connsiteY2" fmla="*/ 146649 h 146649"/>
                <a:gd name="connsiteX0" fmla="*/ 2488459 w 2488459"/>
                <a:gd name="connsiteY0" fmla="*/ 4260 h 146649"/>
                <a:gd name="connsiteX1" fmla="*/ 198407 w 2488459"/>
                <a:gd name="connsiteY1" fmla="*/ 0 h 146649"/>
                <a:gd name="connsiteX2" fmla="*/ 0 w 2488459"/>
                <a:gd name="connsiteY2" fmla="*/ 146649 h 146649"/>
                <a:gd name="connsiteX0" fmla="*/ 271034 w 271034"/>
                <a:gd name="connsiteY0" fmla="*/ 4260 h 146649"/>
                <a:gd name="connsiteX1" fmla="*/ 198407 w 271034"/>
                <a:gd name="connsiteY1" fmla="*/ 0 h 146649"/>
                <a:gd name="connsiteX2" fmla="*/ 0 w 271034"/>
                <a:gd name="connsiteY2" fmla="*/ 146649 h 14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034" h="146649">
                  <a:moveTo>
                    <a:pt x="271034" y="4260"/>
                  </a:moveTo>
                  <a:lnTo>
                    <a:pt x="198407" y="0"/>
                  </a:lnTo>
                  <a:lnTo>
                    <a:pt x="0" y="146649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utura Light" pitchFamily="50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453212" y="2346960"/>
              <a:ext cx="582930" cy="297180"/>
            </a:xfrm>
            <a:custGeom>
              <a:avLst/>
              <a:gdLst>
                <a:gd name="connsiteX0" fmla="*/ 510540 w 582930"/>
                <a:gd name="connsiteY0" fmla="*/ 0 h 297180"/>
                <a:gd name="connsiteX1" fmla="*/ 510540 w 582930"/>
                <a:gd name="connsiteY1" fmla="*/ 0 h 297180"/>
                <a:gd name="connsiteX2" fmla="*/ 83820 w 582930"/>
                <a:gd name="connsiteY2" fmla="*/ 0 h 297180"/>
                <a:gd name="connsiteX3" fmla="*/ 0 w 582930"/>
                <a:gd name="connsiteY3" fmla="*/ 83820 h 297180"/>
                <a:gd name="connsiteX4" fmla="*/ 0 w 582930"/>
                <a:gd name="connsiteY4" fmla="*/ 240030 h 297180"/>
                <a:gd name="connsiteX5" fmla="*/ 57150 w 582930"/>
                <a:gd name="connsiteY5" fmla="*/ 297180 h 297180"/>
                <a:gd name="connsiteX6" fmla="*/ 518160 w 582930"/>
                <a:gd name="connsiteY6" fmla="*/ 297180 h 297180"/>
                <a:gd name="connsiteX7" fmla="*/ 582930 w 582930"/>
                <a:gd name="connsiteY7" fmla="*/ 232410 h 297180"/>
                <a:gd name="connsiteX8" fmla="*/ 582930 w 582930"/>
                <a:gd name="connsiteY8" fmla="*/ 30480 h 297180"/>
                <a:gd name="connsiteX9" fmla="*/ 510540 w 582930"/>
                <a:gd name="connsiteY9" fmla="*/ 0 h 29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930" h="297180">
                  <a:moveTo>
                    <a:pt x="510540" y="0"/>
                  </a:moveTo>
                  <a:lnTo>
                    <a:pt x="510540" y="0"/>
                  </a:lnTo>
                  <a:lnTo>
                    <a:pt x="83820" y="0"/>
                  </a:lnTo>
                  <a:lnTo>
                    <a:pt x="0" y="83820"/>
                  </a:lnTo>
                  <a:lnTo>
                    <a:pt x="0" y="240030"/>
                  </a:lnTo>
                  <a:lnTo>
                    <a:pt x="57150" y="297180"/>
                  </a:lnTo>
                  <a:lnTo>
                    <a:pt x="518160" y="297180"/>
                  </a:lnTo>
                  <a:lnTo>
                    <a:pt x="582930" y="232410"/>
                  </a:lnTo>
                  <a:lnTo>
                    <a:pt x="582930" y="30480"/>
                  </a:lnTo>
                  <a:lnTo>
                    <a:pt x="51054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27114" y="2361793"/>
            <a:ext cx="1638589" cy="2212180"/>
            <a:chOff x="3365857" y="2518548"/>
            <a:chExt cx="1638589" cy="2212180"/>
          </a:xfrm>
        </p:grpSpPr>
        <p:sp>
          <p:nvSpPr>
            <p:cNvPr id="22" name="Parallelogram 21"/>
            <p:cNvSpPr/>
            <p:nvPr/>
          </p:nvSpPr>
          <p:spPr>
            <a:xfrm>
              <a:off x="3923872" y="2518548"/>
              <a:ext cx="515216" cy="617220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65857" y="3899731"/>
              <a:ext cx="16385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Futura Light" pitchFamily="50" charset="0"/>
                </a:rPr>
                <a:t>Hand-held </a:t>
              </a:r>
              <a:br>
                <a:rPr lang="en-US" sz="2400" dirty="0" smtClean="0">
                  <a:latin typeface="Futura Light" pitchFamily="50" charset="0"/>
                </a:rPr>
              </a:br>
              <a:r>
                <a:rPr lang="en-US" sz="2400" dirty="0" smtClean="0">
                  <a:latin typeface="Futura Light" pitchFamily="50" charset="0"/>
                </a:rPr>
                <a:t>Display</a:t>
              </a:r>
              <a:endParaRPr lang="en-US" sz="2400" dirty="0">
                <a:latin typeface="Futura Light" pitchFamily="50" charset="0"/>
              </a:endParaRPr>
            </a:p>
          </p:txBody>
        </p:sp>
        <p:cxnSp>
          <p:nvCxnSpPr>
            <p:cNvPr id="25" name="Straight Connector 24"/>
            <p:cNvCxnSpPr>
              <a:endCxn id="24" idx="0"/>
            </p:cNvCxnSpPr>
            <p:nvPr/>
          </p:nvCxnSpPr>
          <p:spPr>
            <a:xfrm>
              <a:off x="4185152" y="3146613"/>
              <a:ext cx="0" cy="75311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6440060" y="2229895"/>
            <a:ext cx="2302233" cy="3876900"/>
            <a:chOff x="6178803" y="2386650"/>
            <a:chExt cx="2302233" cy="3876900"/>
          </a:xfrm>
          <a:solidFill>
            <a:schemeClr val="bg1"/>
          </a:solidFill>
        </p:grpSpPr>
        <p:sp>
          <p:nvSpPr>
            <p:cNvPr id="15" name="Parallelogram 14"/>
            <p:cNvSpPr/>
            <p:nvPr/>
          </p:nvSpPr>
          <p:spPr>
            <a:xfrm rot="5400000">
              <a:off x="5774244" y="3360670"/>
              <a:ext cx="2862439" cy="914400"/>
            </a:xfrm>
            <a:prstGeom prst="parallelogram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Light" pitchFamily="50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8803" y="5432553"/>
              <a:ext cx="2302233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Futura Light" pitchFamily="50" charset="0"/>
                </a:rPr>
                <a:t>See-through</a:t>
              </a:r>
              <a:br>
                <a:rPr lang="en-US" sz="2400" dirty="0" smtClean="0">
                  <a:latin typeface="Futura Light" pitchFamily="50" charset="0"/>
                </a:rPr>
              </a:br>
              <a:r>
                <a:rPr lang="en-US" sz="2400" dirty="0" smtClean="0">
                  <a:latin typeface="Futura Light" pitchFamily="50" charset="0"/>
                </a:rPr>
                <a:t>window in space</a:t>
              </a:r>
              <a:endParaRPr lang="en-US" sz="2400" dirty="0">
                <a:latin typeface="Futura Light" pitchFamily="50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7394603" y="5181600"/>
              <a:ext cx="0" cy="221811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8874918" y="2338795"/>
            <a:ext cx="1648208" cy="1071960"/>
            <a:chOff x="8613661" y="2495550"/>
            <a:chExt cx="1648208" cy="1071960"/>
          </a:xfrm>
        </p:grpSpPr>
        <p:sp>
          <p:nvSpPr>
            <p:cNvPr id="21" name="TextBox 20"/>
            <p:cNvSpPr txBox="1"/>
            <p:nvPr/>
          </p:nvSpPr>
          <p:spPr>
            <a:xfrm>
              <a:off x="8613661" y="2495550"/>
              <a:ext cx="16482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Futura Light" pitchFamily="50" charset="0"/>
                </a:rPr>
                <a:t>Augmented</a:t>
              </a:r>
            </a:p>
            <a:p>
              <a:pPr algn="ctr"/>
              <a:r>
                <a:rPr lang="en-US" sz="2400" dirty="0" smtClean="0">
                  <a:latin typeface="Futura Light" pitchFamily="50" charset="0"/>
                </a:rPr>
                <a:t>object</a:t>
              </a:r>
              <a:endParaRPr lang="en-US" sz="2400" dirty="0">
                <a:latin typeface="Futura Light" pitchFamily="50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9437765" y="3345699"/>
              <a:ext cx="0" cy="22181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H="1" flipV="1">
            <a:off x="3431177" y="2487385"/>
            <a:ext cx="5577840" cy="1399540"/>
          </a:xfrm>
          <a:prstGeom prst="straightConnector1">
            <a:avLst/>
          </a:prstGeom>
          <a:ln w="28575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900000">
            <a:off x="5066704" y="263953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Futura Light" pitchFamily="50" charset="0"/>
              </a:rPr>
              <a:t>Light path</a:t>
            </a:r>
            <a:endParaRPr lang="en-US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0572" y="1612065"/>
            <a:ext cx="1114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utura Light" pitchFamily="50" charset="0"/>
              </a:rPr>
              <a:t>Retinal</a:t>
            </a:r>
          </a:p>
          <a:p>
            <a:r>
              <a:rPr lang="en-US" sz="2400" dirty="0">
                <a:latin typeface="Futura Light" pitchFamily="50" charset="0"/>
              </a:rPr>
              <a:t>D</a:t>
            </a:r>
            <a:r>
              <a:rPr lang="en-US" sz="2400" dirty="0" smtClean="0">
                <a:latin typeface="Futura Light" pitchFamily="50" charset="0"/>
              </a:rPr>
              <a:t>isplay</a:t>
            </a:r>
            <a:endParaRPr lang="en-US" sz="2400" dirty="0">
              <a:latin typeface="Futura Light" pitchFamily="50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811624" y="2319883"/>
            <a:ext cx="75289" cy="83820"/>
          </a:xfrm>
          <a:custGeom>
            <a:avLst/>
            <a:gdLst>
              <a:gd name="connsiteX0" fmla="*/ 510540 w 582930"/>
              <a:gd name="connsiteY0" fmla="*/ 0 h 297180"/>
              <a:gd name="connsiteX1" fmla="*/ 510540 w 582930"/>
              <a:gd name="connsiteY1" fmla="*/ 0 h 297180"/>
              <a:gd name="connsiteX2" fmla="*/ 83820 w 582930"/>
              <a:gd name="connsiteY2" fmla="*/ 0 h 297180"/>
              <a:gd name="connsiteX3" fmla="*/ 0 w 582930"/>
              <a:gd name="connsiteY3" fmla="*/ 83820 h 297180"/>
              <a:gd name="connsiteX4" fmla="*/ 0 w 582930"/>
              <a:gd name="connsiteY4" fmla="*/ 240030 h 297180"/>
              <a:gd name="connsiteX5" fmla="*/ 57150 w 582930"/>
              <a:gd name="connsiteY5" fmla="*/ 297180 h 297180"/>
              <a:gd name="connsiteX6" fmla="*/ 518160 w 582930"/>
              <a:gd name="connsiteY6" fmla="*/ 297180 h 297180"/>
              <a:gd name="connsiteX7" fmla="*/ 582930 w 582930"/>
              <a:gd name="connsiteY7" fmla="*/ 232410 h 297180"/>
              <a:gd name="connsiteX8" fmla="*/ 582930 w 582930"/>
              <a:gd name="connsiteY8" fmla="*/ 30480 h 297180"/>
              <a:gd name="connsiteX9" fmla="*/ 510540 w 582930"/>
              <a:gd name="connsiteY9" fmla="*/ 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930" h="297180">
                <a:moveTo>
                  <a:pt x="510540" y="0"/>
                </a:moveTo>
                <a:lnTo>
                  <a:pt x="510540" y="0"/>
                </a:lnTo>
                <a:lnTo>
                  <a:pt x="83820" y="0"/>
                </a:lnTo>
                <a:lnTo>
                  <a:pt x="0" y="83820"/>
                </a:lnTo>
                <a:lnTo>
                  <a:pt x="0" y="240030"/>
                </a:lnTo>
                <a:lnTo>
                  <a:pt x="57150" y="297180"/>
                </a:lnTo>
                <a:lnTo>
                  <a:pt x="518160" y="297180"/>
                </a:lnTo>
                <a:lnTo>
                  <a:pt x="582930" y="232410"/>
                </a:lnTo>
                <a:lnTo>
                  <a:pt x="582930" y="30480"/>
                </a:lnTo>
                <a:lnTo>
                  <a:pt x="51054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29" name="Freeform 28"/>
          <p:cNvSpPr/>
          <p:nvPr/>
        </p:nvSpPr>
        <p:spPr>
          <a:xfrm flipH="1">
            <a:off x="2188820" y="2027563"/>
            <a:ext cx="627800" cy="296940"/>
          </a:xfrm>
          <a:custGeom>
            <a:avLst/>
            <a:gdLst>
              <a:gd name="connsiteX0" fmla="*/ 1155940 w 1155940"/>
              <a:gd name="connsiteY0" fmla="*/ 0 h 146649"/>
              <a:gd name="connsiteX1" fmla="*/ 198407 w 1155940"/>
              <a:gd name="connsiteY1" fmla="*/ 0 h 146649"/>
              <a:gd name="connsiteX2" fmla="*/ 0 w 1155940"/>
              <a:gd name="connsiteY2" fmla="*/ 146649 h 146649"/>
              <a:gd name="connsiteX0" fmla="*/ 2488459 w 2488459"/>
              <a:gd name="connsiteY0" fmla="*/ 4260 h 146649"/>
              <a:gd name="connsiteX1" fmla="*/ 198407 w 2488459"/>
              <a:gd name="connsiteY1" fmla="*/ 0 h 146649"/>
              <a:gd name="connsiteX2" fmla="*/ 0 w 2488459"/>
              <a:gd name="connsiteY2" fmla="*/ 146649 h 146649"/>
              <a:gd name="connsiteX0" fmla="*/ 2488459 w 2488459"/>
              <a:gd name="connsiteY0" fmla="*/ 4260 h 146649"/>
              <a:gd name="connsiteX1" fmla="*/ 198407 w 2488459"/>
              <a:gd name="connsiteY1" fmla="*/ 0 h 146649"/>
              <a:gd name="connsiteX2" fmla="*/ 0 w 2488459"/>
              <a:gd name="connsiteY2" fmla="*/ 146649 h 146649"/>
              <a:gd name="connsiteX0" fmla="*/ 271034 w 271034"/>
              <a:gd name="connsiteY0" fmla="*/ 4260 h 146649"/>
              <a:gd name="connsiteX1" fmla="*/ 198407 w 271034"/>
              <a:gd name="connsiteY1" fmla="*/ 0 h 146649"/>
              <a:gd name="connsiteX2" fmla="*/ 0 w 271034"/>
              <a:gd name="connsiteY2" fmla="*/ 146649 h 146649"/>
              <a:gd name="connsiteX0" fmla="*/ 368423 w 368423"/>
              <a:gd name="connsiteY0" fmla="*/ 2378 h 146649"/>
              <a:gd name="connsiteX1" fmla="*/ 198407 w 368423"/>
              <a:gd name="connsiteY1" fmla="*/ 0 h 146649"/>
              <a:gd name="connsiteX2" fmla="*/ 0 w 368423"/>
              <a:gd name="connsiteY2" fmla="*/ 146649 h 146649"/>
              <a:gd name="connsiteX0" fmla="*/ 377589 w 377589"/>
              <a:gd name="connsiteY0" fmla="*/ 496 h 146649"/>
              <a:gd name="connsiteX1" fmla="*/ 198407 w 377589"/>
              <a:gd name="connsiteY1" fmla="*/ 0 h 146649"/>
              <a:gd name="connsiteX2" fmla="*/ 0 w 377589"/>
              <a:gd name="connsiteY2" fmla="*/ 146649 h 14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589" h="146649">
                <a:moveTo>
                  <a:pt x="377589" y="496"/>
                </a:moveTo>
                <a:lnTo>
                  <a:pt x="198407" y="0"/>
                </a:lnTo>
                <a:lnTo>
                  <a:pt x="0" y="14664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utura Light" pitchFamily="50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172579" y="2781143"/>
            <a:ext cx="367172" cy="367172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45" name="Cube 44"/>
          <p:cNvSpPr/>
          <p:nvPr/>
        </p:nvSpPr>
        <p:spPr>
          <a:xfrm>
            <a:off x="9045831" y="3442838"/>
            <a:ext cx="1121434" cy="1121434"/>
          </a:xfrm>
          <a:prstGeom prst="cub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sp>
        <p:nvSpPr>
          <p:cNvPr id="46" name="Cube 45"/>
          <p:cNvSpPr/>
          <p:nvPr/>
        </p:nvSpPr>
        <p:spPr>
          <a:xfrm>
            <a:off x="9000858" y="3408112"/>
            <a:ext cx="1194307" cy="1194307"/>
          </a:xfrm>
          <a:prstGeom prst="cube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utura Light" pitchFamily="50" charset="0"/>
            </a:endParaRPr>
          </a:p>
        </p:txBody>
      </p:sp>
      <p:cxnSp>
        <p:nvCxnSpPr>
          <p:cNvPr id="47" name="Straight Arrow Connector 15"/>
          <p:cNvCxnSpPr/>
          <p:nvPr/>
        </p:nvCxnSpPr>
        <p:spPr>
          <a:xfrm flipH="1" flipV="1">
            <a:off x="4386717" y="2734210"/>
            <a:ext cx="3111175" cy="78103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Display location: </a:t>
            </a:r>
            <a:r>
              <a:rPr lang="en-US" u="sng" dirty="0" smtClean="0"/>
              <a:t>Body</a:t>
            </a:r>
            <a:r>
              <a:rPr lang="en-US" dirty="0" smtClean="0"/>
              <a:t> vs </a:t>
            </a:r>
            <a:r>
              <a:rPr lang="en-US" u="sng" dirty="0" smtClean="0"/>
              <a:t>Space</a:t>
            </a:r>
            <a:endParaRPr lang="en-US" u="sng" dirty="0"/>
          </a:p>
        </p:txBody>
      </p:sp>
      <p:sp>
        <p:nvSpPr>
          <p:cNvPr id="50" name="TextBox 16"/>
          <p:cNvSpPr txBox="1"/>
          <p:nvPr/>
        </p:nvSpPr>
        <p:spPr>
          <a:xfrm>
            <a:off x="3516843" y="5678847"/>
            <a:ext cx="2523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Futura Light" pitchFamily="50" charset="0"/>
              </a:rPr>
              <a:t>(A.K.A. See-through)</a:t>
            </a:r>
            <a:endParaRPr lang="en-US" sz="2000" b="1" dirty="0">
              <a:solidFill>
                <a:srgbClr val="FF0000"/>
              </a:solidFill>
              <a:latin typeface="Futura Light" pitchFamily="50" charset="0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H="1">
            <a:off x="567926" y="6373517"/>
            <a:ext cx="8174367" cy="0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6"/>
          <p:cNvSpPr txBox="1"/>
          <p:nvPr/>
        </p:nvSpPr>
        <p:spPr>
          <a:xfrm>
            <a:off x="4086182" y="6399518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Futura Light" pitchFamily="50" charset="0"/>
              </a:rPr>
              <a:t>(Actual See-Through)</a:t>
            </a:r>
            <a:endParaRPr lang="en-US" sz="2000" b="1" dirty="0">
              <a:solidFill>
                <a:srgbClr val="FF0000"/>
              </a:solidFill>
              <a:latin typeface="Futur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7" grpId="0"/>
      <p:bldP spid="50" grpId="0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5: </a:t>
            </a:r>
            <a:br>
              <a:rPr lang="fr-FR" dirty="0" smtClean="0"/>
            </a:br>
            <a:r>
              <a:rPr lang="fr-FR" dirty="0" smtClean="0"/>
              <a:t>Vision (</a:t>
            </a:r>
            <a:r>
              <a:rPr lang="fr-FR" dirty="0" err="1" smtClean="0"/>
              <a:t>decent</a:t>
            </a:r>
            <a:r>
              <a:rPr lang="fr-FR" dirty="0" smtClean="0"/>
              <a:t> /</a:t>
            </a:r>
            <a:r>
              <a:rPr lang="fr-FR" dirty="0" err="1" smtClean="0"/>
              <a:t>problematic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8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143787"/>
              </p:ext>
            </p:extLst>
          </p:nvPr>
        </p:nvGraphicFramePr>
        <p:xfrm>
          <a:off x="838200" y="1825625"/>
          <a:ext cx="93248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01512413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66454395"/>
                    </a:ext>
                  </a:extLst>
                </a:gridCol>
                <a:gridCol w="3015488">
                  <a:extLst>
                    <a:ext uri="{9D8B030D-6E8A-4147-A177-3AD203B41FA5}">
                      <a16:colId xmlns:a16="http://schemas.microsoft.com/office/drawing/2014/main" val="141602801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1842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UV </a:t>
                      </a:r>
                      <a:r>
                        <a:rPr lang="fr-FR" dirty="0" err="1" smtClean="0"/>
                        <a:t>coordinates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World </a:t>
                      </a:r>
                      <a:r>
                        <a:rPr lang="fr-FR" dirty="0" err="1" smtClean="0"/>
                        <a:t>coordinates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182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UV picking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Manually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picked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Preselected</a:t>
                      </a:r>
                      <a:r>
                        <a:rPr lang="fr-FR" dirty="0" smtClean="0"/>
                        <a:t>/</a:t>
                      </a:r>
                      <a:r>
                        <a:rPr lang="fr-FR" dirty="0" err="1" smtClean="0"/>
                        <a:t>known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85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Using</a:t>
                      </a:r>
                      <a:r>
                        <a:rPr lang="fr-FR" dirty="0" smtClean="0"/>
                        <a:t> markers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Picked</a:t>
                      </a:r>
                      <a:r>
                        <a:rPr lang="fr-FR" baseline="0" dirty="0" smtClean="0"/>
                        <a:t> / </a:t>
                      </a:r>
                      <a:r>
                        <a:rPr lang="fr-FR" baseline="0" dirty="0" err="1" smtClean="0"/>
                        <a:t>preselected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Indicated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using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tracked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Using</a:t>
                      </a:r>
                      <a:r>
                        <a:rPr lang="fr-FR" baseline="0" dirty="0" smtClean="0"/>
                        <a:t> Vision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05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729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05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905125"/>
            <a:ext cx="10515600" cy="1325563"/>
          </a:xfrm>
        </p:spPr>
        <p:txBody>
          <a:bodyPr/>
          <a:lstStyle/>
          <a:p>
            <a:pPr algn="ctr"/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3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/>
          <p:cNvCxnSpPr/>
          <p:nvPr/>
        </p:nvCxnSpPr>
        <p:spPr>
          <a:xfrm>
            <a:off x="8469373" y="3508552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9525205" y="2432992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061211" y="3481035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117043" y="2405474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/>
          <p:cNvGrpSpPr/>
          <p:nvPr/>
        </p:nvGrpSpPr>
        <p:grpSpPr>
          <a:xfrm>
            <a:off x="3324059" y="2665806"/>
            <a:ext cx="1632954" cy="1626024"/>
            <a:chOff x="3533175" y="1422654"/>
            <a:chExt cx="1074277" cy="1069717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3563655" y="14255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3533175" y="24923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3533175" y="22332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3563654" y="16922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3533175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4576972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H="1">
              <a:off x="4318035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H="1">
              <a:off x="3792112" y="14255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3553016" y="19589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4058776" y="1422654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8747707" y="2702491"/>
            <a:ext cx="1632954" cy="1626024"/>
            <a:chOff x="3685575" y="1575054"/>
            <a:chExt cx="1074277" cy="1069717"/>
          </a:xfrm>
        </p:grpSpPr>
        <p:cxnSp>
          <p:nvCxnSpPr>
            <p:cNvPr id="203" name="Straight Connector 202"/>
            <p:cNvCxnSpPr/>
            <p:nvPr/>
          </p:nvCxnSpPr>
          <p:spPr>
            <a:xfrm>
              <a:off x="3716055" y="15779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3685575" y="26447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3685575" y="23856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3716054" y="18446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>
              <a:off x="3685575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H="1">
              <a:off x="4729372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4470435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3944512" y="157797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3705416" y="211137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4211176" y="1575054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>
            <a:off x="788015" y="2697757"/>
            <a:ext cx="1586623" cy="0"/>
          </a:xfrm>
          <a:prstGeom prst="lin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41683" y="4319347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3" y="3925532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88013" y="3103155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41683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328307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934710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35281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8835" y="3508552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534668" y="2432992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71843" y="3508552"/>
            <a:ext cx="15866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73311" y="1994690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65085" y="3170300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22650" y="1989109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47461" y="3142782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1540672" y="2697757"/>
            <a:ext cx="46330" cy="162159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480212" y="3104652"/>
            <a:ext cx="1378351" cy="106738"/>
          </a:xfrm>
          <a:custGeom>
            <a:avLst/>
            <a:gdLst>
              <a:gd name="connsiteX0" fmla="*/ 0 w 895350"/>
              <a:gd name="connsiteY0" fmla="*/ 53433 h 64863"/>
              <a:gd name="connsiteX1" fmla="*/ 441960 w 895350"/>
              <a:gd name="connsiteY1" fmla="*/ 93 h 64863"/>
              <a:gd name="connsiteX2" fmla="*/ 895350 w 895350"/>
              <a:gd name="connsiteY2" fmla="*/ 64863 h 6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64863">
                <a:moveTo>
                  <a:pt x="0" y="53433"/>
                </a:moveTo>
                <a:cubicBezTo>
                  <a:pt x="146367" y="25810"/>
                  <a:pt x="292735" y="-1812"/>
                  <a:pt x="441960" y="93"/>
                </a:cubicBezTo>
                <a:cubicBezTo>
                  <a:pt x="591185" y="1998"/>
                  <a:pt x="802640" y="20413"/>
                  <a:pt x="895350" y="64863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480212" y="3759221"/>
            <a:ext cx="1378351" cy="98537"/>
          </a:xfrm>
          <a:custGeom>
            <a:avLst/>
            <a:gdLst>
              <a:gd name="connsiteX0" fmla="*/ 0 w 906780"/>
              <a:gd name="connsiteY0" fmla="*/ 0 h 64825"/>
              <a:gd name="connsiteX1" fmla="*/ 445770 w 906780"/>
              <a:gd name="connsiteY1" fmla="*/ 64770 h 64825"/>
              <a:gd name="connsiteX2" fmla="*/ 906780 w 906780"/>
              <a:gd name="connsiteY2" fmla="*/ 11430 h 6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780" h="64825">
                <a:moveTo>
                  <a:pt x="0" y="0"/>
                </a:moveTo>
                <a:cubicBezTo>
                  <a:pt x="147320" y="31432"/>
                  <a:pt x="294640" y="62865"/>
                  <a:pt x="445770" y="64770"/>
                </a:cubicBezTo>
                <a:cubicBezTo>
                  <a:pt x="596900" y="66675"/>
                  <a:pt x="829945" y="19050"/>
                  <a:pt x="906780" y="114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561292" y="4095121"/>
            <a:ext cx="1210400" cy="110161"/>
          </a:xfrm>
          <a:custGeom>
            <a:avLst/>
            <a:gdLst>
              <a:gd name="connsiteX0" fmla="*/ 0 w 796290"/>
              <a:gd name="connsiteY0" fmla="*/ 0 h 72472"/>
              <a:gd name="connsiteX1" fmla="*/ 388620 w 796290"/>
              <a:gd name="connsiteY1" fmla="*/ 72390 h 72472"/>
              <a:gd name="connsiteX2" fmla="*/ 796290 w 796290"/>
              <a:gd name="connsiteY2" fmla="*/ 11430 h 7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290" h="72472">
                <a:moveTo>
                  <a:pt x="0" y="0"/>
                </a:moveTo>
                <a:cubicBezTo>
                  <a:pt x="127952" y="35242"/>
                  <a:pt x="255905" y="70485"/>
                  <a:pt x="388620" y="72390"/>
                </a:cubicBezTo>
                <a:cubicBezTo>
                  <a:pt x="521335" y="74295"/>
                  <a:pt x="658812" y="42862"/>
                  <a:pt x="796290" y="114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578666" y="2762872"/>
            <a:ext cx="1216192" cy="110266"/>
          </a:xfrm>
          <a:custGeom>
            <a:avLst/>
            <a:gdLst>
              <a:gd name="connsiteX0" fmla="*/ 0 w 800100"/>
              <a:gd name="connsiteY0" fmla="*/ 57301 h 72541"/>
              <a:gd name="connsiteX1" fmla="*/ 392430 w 800100"/>
              <a:gd name="connsiteY1" fmla="*/ 151 h 72541"/>
              <a:gd name="connsiteX2" fmla="*/ 800100 w 800100"/>
              <a:gd name="connsiteY2" fmla="*/ 72541 h 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100" h="72541">
                <a:moveTo>
                  <a:pt x="0" y="57301"/>
                </a:moveTo>
                <a:cubicBezTo>
                  <a:pt x="129540" y="27456"/>
                  <a:pt x="259080" y="-2389"/>
                  <a:pt x="392430" y="151"/>
                </a:cubicBezTo>
                <a:cubicBezTo>
                  <a:pt x="525780" y="2691"/>
                  <a:pt x="748030" y="56031"/>
                  <a:pt x="800100" y="7254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781120" y="2792058"/>
            <a:ext cx="104490" cy="1372560"/>
          </a:xfrm>
          <a:custGeom>
            <a:avLst/>
            <a:gdLst>
              <a:gd name="connsiteX0" fmla="*/ 53501 w 68741"/>
              <a:gd name="connsiteY0" fmla="*/ 902970 h 902970"/>
              <a:gd name="connsiteX1" fmla="*/ 161 w 68741"/>
              <a:gd name="connsiteY1" fmla="*/ 453390 h 902970"/>
              <a:gd name="connsiteX2" fmla="*/ 68741 w 68741"/>
              <a:gd name="connsiteY2" fmla="*/ 0 h 90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741" h="902970">
                <a:moveTo>
                  <a:pt x="53501" y="902970"/>
                </a:moveTo>
                <a:cubicBezTo>
                  <a:pt x="25561" y="753427"/>
                  <a:pt x="-2379" y="603885"/>
                  <a:pt x="161" y="453390"/>
                </a:cubicBezTo>
                <a:cubicBezTo>
                  <a:pt x="2701" y="302895"/>
                  <a:pt x="35721" y="151447"/>
                  <a:pt x="68741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456852" y="2844181"/>
            <a:ext cx="127605" cy="1250941"/>
          </a:xfrm>
          <a:custGeom>
            <a:avLst/>
            <a:gdLst>
              <a:gd name="connsiteX0" fmla="*/ 68708 w 83948"/>
              <a:gd name="connsiteY0" fmla="*/ 822960 h 822960"/>
              <a:gd name="connsiteX1" fmla="*/ 128 w 83948"/>
              <a:gd name="connsiteY1" fmla="*/ 411480 h 822960"/>
              <a:gd name="connsiteX2" fmla="*/ 83948 w 83948"/>
              <a:gd name="connsiteY2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948" h="822960">
                <a:moveTo>
                  <a:pt x="68708" y="822960"/>
                </a:moveTo>
                <a:cubicBezTo>
                  <a:pt x="33148" y="685800"/>
                  <a:pt x="-2412" y="548640"/>
                  <a:pt x="128" y="411480"/>
                </a:cubicBezTo>
                <a:cubicBezTo>
                  <a:pt x="2668" y="274320"/>
                  <a:pt x="12828" y="53975"/>
                  <a:pt x="83948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765901" y="2873138"/>
            <a:ext cx="116044" cy="1233567"/>
          </a:xfrm>
          <a:custGeom>
            <a:avLst/>
            <a:gdLst>
              <a:gd name="connsiteX0" fmla="*/ 15240 w 76342"/>
              <a:gd name="connsiteY0" fmla="*/ 0 h 811530"/>
              <a:gd name="connsiteX1" fmla="*/ 76200 w 76342"/>
              <a:gd name="connsiteY1" fmla="*/ 403860 h 811530"/>
              <a:gd name="connsiteX2" fmla="*/ 0 w 76342"/>
              <a:gd name="connsiteY2" fmla="*/ 811530 h 8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42" h="811530">
                <a:moveTo>
                  <a:pt x="15240" y="0"/>
                </a:moveTo>
                <a:cubicBezTo>
                  <a:pt x="46990" y="134302"/>
                  <a:pt x="78740" y="268605"/>
                  <a:pt x="76200" y="403860"/>
                </a:cubicBezTo>
                <a:cubicBezTo>
                  <a:pt x="73660" y="539115"/>
                  <a:pt x="46990" y="773430"/>
                  <a:pt x="0" y="8115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435792" y="2786267"/>
            <a:ext cx="104318" cy="1389934"/>
          </a:xfrm>
          <a:custGeom>
            <a:avLst/>
            <a:gdLst>
              <a:gd name="connsiteX0" fmla="*/ 0 w 68628"/>
              <a:gd name="connsiteY0" fmla="*/ 914400 h 914400"/>
              <a:gd name="connsiteX1" fmla="*/ 68580 w 68628"/>
              <a:gd name="connsiteY1" fmla="*/ 457200 h 914400"/>
              <a:gd name="connsiteX2" fmla="*/ 11430 w 68628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28" h="914400">
                <a:moveTo>
                  <a:pt x="0" y="914400"/>
                </a:moveTo>
                <a:cubicBezTo>
                  <a:pt x="33337" y="762000"/>
                  <a:pt x="66675" y="609600"/>
                  <a:pt x="68580" y="457200"/>
                </a:cubicBezTo>
                <a:cubicBezTo>
                  <a:pt x="70485" y="304800"/>
                  <a:pt x="15875" y="74295"/>
                  <a:pt x="11430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6" idx="1"/>
            <a:endCxn id="47" idx="1"/>
          </p:cNvCxnSpPr>
          <p:nvPr/>
        </p:nvCxnSpPr>
        <p:spPr>
          <a:xfrm>
            <a:off x="3457047" y="3469651"/>
            <a:ext cx="1424682" cy="173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1"/>
            <a:endCxn id="43" idx="1"/>
          </p:cNvCxnSpPr>
          <p:nvPr/>
        </p:nvCxnSpPr>
        <p:spPr>
          <a:xfrm flipH="1">
            <a:off x="4152013" y="2763101"/>
            <a:ext cx="23166" cy="14420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627415" y="3472348"/>
            <a:ext cx="20742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6683247" y="2396787"/>
            <a:ext cx="52448" cy="2218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95910" y="1998607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13665" y="3134095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5804475" y="3460964"/>
            <a:ext cx="1841662" cy="1158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568958" y="2317164"/>
            <a:ext cx="235805" cy="2266365"/>
          </a:xfrm>
          <a:custGeom>
            <a:avLst/>
            <a:gdLst>
              <a:gd name="connsiteX0" fmla="*/ 25400 w 155130"/>
              <a:gd name="connsiteY0" fmla="*/ 0 h 1490980"/>
              <a:gd name="connsiteX1" fmla="*/ 154940 w 155130"/>
              <a:gd name="connsiteY1" fmla="*/ 754380 h 1490980"/>
              <a:gd name="connsiteX2" fmla="*/ 0 w 155130"/>
              <a:gd name="connsiteY2" fmla="*/ 1490980 h 14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130" h="1490980">
                <a:moveTo>
                  <a:pt x="25400" y="0"/>
                </a:moveTo>
                <a:cubicBezTo>
                  <a:pt x="92286" y="252941"/>
                  <a:pt x="159173" y="505883"/>
                  <a:pt x="154940" y="754380"/>
                </a:cubicBezTo>
                <a:cubicBezTo>
                  <a:pt x="150707" y="1002877"/>
                  <a:pt x="38523" y="1391920"/>
                  <a:pt x="0" y="149098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5611429" y="2313303"/>
            <a:ext cx="2266364" cy="220117"/>
          </a:xfrm>
          <a:custGeom>
            <a:avLst/>
            <a:gdLst>
              <a:gd name="connsiteX0" fmla="*/ 0 w 1490980"/>
              <a:gd name="connsiteY0" fmla="*/ 0 h 144809"/>
              <a:gd name="connsiteX1" fmla="*/ 746760 w 1490980"/>
              <a:gd name="connsiteY1" fmla="*/ 144780 h 144809"/>
              <a:gd name="connsiteX2" fmla="*/ 1490980 w 1490980"/>
              <a:gd name="connsiteY2" fmla="*/ 12700 h 14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980" h="144809">
                <a:moveTo>
                  <a:pt x="0" y="0"/>
                </a:moveTo>
                <a:cubicBezTo>
                  <a:pt x="249131" y="71331"/>
                  <a:pt x="498263" y="142663"/>
                  <a:pt x="746760" y="144780"/>
                </a:cubicBezTo>
                <a:cubicBezTo>
                  <a:pt x="995257" y="146897"/>
                  <a:pt x="1369060" y="35560"/>
                  <a:pt x="1490980" y="1270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7646047" y="2344190"/>
            <a:ext cx="220162" cy="2274087"/>
          </a:xfrm>
          <a:custGeom>
            <a:avLst/>
            <a:gdLst>
              <a:gd name="connsiteX0" fmla="*/ 144839 w 144839"/>
              <a:gd name="connsiteY0" fmla="*/ 0 h 1496060"/>
              <a:gd name="connsiteX1" fmla="*/ 59 w 144839"/>
              <a:gd name="connsiteY1" fmla="*/ 744220 h 1496060"/>
              <a:gd name="connsiteX2" fmla="*/ 127059 w 144839"/>
              <a:gd name="connsiteY2" fmla="*/ 1496060 h 14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839" h="1496060">
                <a:moveTo>
                  <a:pt x="144839" y="0"/>
                </a:moveTo>
                <a:cubicBezTo>
                  <a:pt x="73930" y="247438"/>
                  <a:pt x="3022" y="494877"/>
                  <a:pt x="59" y="744220"/>
                </a:cubicBezTo>
                <a:cubicBezTo>
                  <a:pt x="-2904" y="993563"/>
                  <a:pt x="106316" y="1370330"/>
                  <a:pt x="127059" y="149606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5568958" y="4378395"/>
            <a:ext cx="2266364" cy="238120"/>
          </a:xfrm>
          <a:custGeom>
            <a:avLst/>
            <a:gdLst>
              <a:gd name="connsiteX0" fmla="*/ 0 w 1490980"/>
              <a:gd name="connsiteY0" fmla="*/ 122252 h 156653"/>
              <a:gd name="connsiteX1" fmla="*/ 744220 w 1490980"/>
              <a:gd name="connsiteY1" fmla="*/ 332 h 156653"/>
              <a:gd name="connsiteX2" fmla="*/ 1490980 w 1490980"/>
              <a:gd name="connsiteY2" fmla="*/ 155272 h 15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980" h="156653">
                <a:moveTo>
                  <a:pt x="0" y="122252"/>
                </a:moveTo>
                <a:cubicBezTo>
                  <a:pt x="247861" y="58540"/>
                  <a:pt x="495723" y="-5171"/>
                  <a:pt x="744220" y="332"/>
                </a:cubicBezTo>
                <a:cubicBezTo>
                  <a:pt x="992717" y="5835"/>
                  <a:pt x="1391920" y="173475"/>
                  <a:pt x="1490980" y="155272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5727256" y="3915526"/>
            <a:ext cx="1992238" cy="166082"/>
          </a:xfrm>
          <a:custGeom>
            <a:avLst/>
            <a:gdLst>
              <a:gd name="connsiteX0" fmla="*/ 0 w 1310640"/>
              <a:gd name="connsiteY0" fmla="*/ 99101 h 109261"/>
              <a:gd name="connsiteX1" fmla="*/ 645160 w 1310640"/>
              <a:gd name="connsiteY1" fmla="*/ 41 h 109261"/>
              <a:gd name="connsiteX2" fmla="*/ 1310640 w 1310640"/>
              <a:gd name="connsiteY2" fmla="*/ 109261 h 10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109261">
                <a:moveTo>
                  <a:pt x="0" y="99101"/>
                </a:moveTo>
                <a:cubicBezTo>
                  <a:pt x="213360" y="48724"/>
                  <a:pt x="426720" y="-1652"/>
                  <a:pt x="645160" y="41"/>
                </a:cubicBezTo>
                <a:cubicBezTo>
                  <a:pt x="863600" y="1734"/>
                  <a:pt x="1087120" y="55497"/>
                  <a:pt x="1310640" y="10926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5731117" y="2842250"/>
            <a:ext cx="2007681" cy="150687"/>
          </a:xfrm>
          <a:custGeom>
            <a:avLst/>
            <a:gdLst>
              <a:gd name="connsiteX0" fmla="*/ 0 w 1320800"/>
              <a:gd name="connsiteY0" fmla="*/ 0 h 99133"/>
              <a:gd name="connsiteX1" fmla="*/ 668020 w 1320800"/>
              <a:gd name="connsiteY1" fmla="*/ 99060 h 99133"/>
              <a:gd name="connsiteX2" fmla="*/ 1320800 w 1320800"/>
              <a:gd name="connsiteY2" fmla="*/ 12700 h 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99133">
                <a:moveTo>
                  <a:pt x="0" y="0"/>
                </a:moveTo>
                <a:cubicBezTo>
                  <a:pt x="223943" y="48471"/>
                  <a:pt x="447887" y="96943"/>
                  <a:pt x="668020" y="99060"/>
                </a:cubicBezTo>
                <a:cubicBezTo>
                  <a:pt x="888153" y="101177"/>
                  <a:pt x="1104476" y="56938"/>
                  <a:pt x="1320800" y="1270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6109488" y="2460018"/>
            <a:ext cx="154808" cy="1988378"/>
          </a:xfrm>
          <a:custGeom>
            <a:avLst/>
            <a:gdLst>
              <a:gd name="connsiteX0" fmla="*/ 22860 w 101844"/>
              <a:gd name="connsiteY0" fmla="*/ 0 h 1308100"/>
              <a:gd name="connsiteX1" fmla="*/ 101600 w 101844"/>
              <a:gd name="connsiteY1" fmla="*/ 665480 h 1308100"/>
              <a:gd name="connsiteX2" fmla="*/ 0 w 101844"/>
              <a:gd name="connsiteY2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44" h="1308100">
                <a:moveTo>
                  <a:pt x="22860" y="0"/>
                </a:moveTo>
                <a:cubicBezTo>
                  <a:pt x="64135" y="223731"/>
                  <a:pt x="105410" y="447463"/>
                  <a:pt x="101600" y="665480"/>
                </a:cubicBezTo>
                <a:cubicBezTo>
                  <a:pt x="97790" y="883497"/>
                  <a:pt x="48895" y="1095798"/>
                  <a:pt x="0" y="130810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7174786" y="2452296"/>
            <a:ext cx="177920" cy="2057875"/>
          </a:xfrm>
          <a:custGeom>
            <a:avLst/>
            <a:gdLst>
              <a:gd name="connsiteX0" fmla="*/ 117049 w 117049"/>
              <a:gd name="connsiteY0" fmla="*/ 0 h 1353820"/>
              <a:gd name="connsiteX1" fmla="*/ 209 w 117049"/>
              <a:gd name="connsiteY1" fmla="*/ 670560 h 1353820"/>
              <a:gd name="connsiteX2" fmla="*/ 94189 w 117049"/>
              <a:gd name="connsiteY2" fmla="*/ 1353820 h 135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049" h="1353820">
                <a:moveTo>
                  <a:pt x="117049" y="0"/>
                </a:moveTo>
                <a:cubicBezTo>
                  <a:pt x="60534" y="222461"/>
                  <a:pt x="4019" y="444923"/>
                  <a:pt x="209" y="670560"/>
                </a:cubicBezTo>
                <a:cubicBezTo>
                  <a:pt x="-3601" y="896197"/>
                  <a:pt x="45294" y="1125008"/>
                  <a:pt x="94189" y="135382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H="1">
            <a:off x="6688627" y="2533376"/>
            <a:ext cx="46331" cy="18455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62295" y="4739241"/>
            <a:ext cx="2049411" cy="51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No distortion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839701" y="4763032"/>
            <a:ext cx="2517249" cy="88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Radial distortion</a:t>
            </a:r>
          </a:p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(positive)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424622" y="4763030"/>
            <a:ext cx="2517249" cy="88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Radial distortion</a:t>
            </a:r>
          </a:p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(negative)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438379" y="2029646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0455623" y="3170300"/>
            <a:ext cx="458578" cy="56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98577" y="4727177"/>
            <a:ext cx="3067930" cy="514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Tangential distortion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975880" y="2625547"/>
            <a:ext cx="596513" cy="5858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5875273" y="2587540"/>
            <a:ext cx="608248" cy="6323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>
            <a:off x="5862939" y="3622404"/>
            <a:ext cx="649797" cy="6582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6936574" y="3616786"/>
            <a:ext cx="660296" cy="7673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4348361" y="3675834"/>
            <a:ext cx="446496" cy="5098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3455018" y="3669845"/>
            <a:ext cx="527890" cy="5297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3451683" y="2800529"/>
            <a:ext cx="570967" cy="5083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4289607" y="2780849"/>
            <a:ext cx="555706" cy="5404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8706734" y="2704029"/>
            <a:ext cx="1724964" cy="1764444"/>
            <a:chOff x="7531100" y="1447800"/>
            <a:chExt cx="1134808" cy="1160780"/>
          </a:xfrm>
        </p:grpSpPr>
        <p:sp>
          <p:nvSpPr>
            <p:cNvPr id="173" name="Freeform 172"/>
            <p:cNvSpPr/>
            <p:nvPr/>
          </p:nvSpPr>
          <p:spPr>
            <a:xfrm>
              <a:off x="7759066" y="1516380"/>
              <a:ext cx="91440" cy="1024890"/>
            </a:xfrm>
            <a:custGeom>
              <a:avLst/>
              <a:gdLst>
                <a:gd name="connsiteX0" fmla="*/ 104775 w 104775"/>
                <a:gd name="connsiteY0" fmla="*/ 0 h 1116330"/>
                <a:gd name="connsiteX1" fmla="*/ 83820 w 104775"/>
                <a:gd name="connsiteY1" fmla="*/ 464820 h 1116330"/>
                <a:gd name="connsiteX2" fmla="*/ 0 w 104775"/>
                <a:gd name="connsiteY2" fmla="*/ 1116330 h 1116330"/>
                <a:gd name="connsiteX0" fmla="*/ 91440 w 91440"/>
                <a:gd name="connsiteY0" fmla="*/ 0 h 1024890"/>
                <a:gd name="connsiteX1" fmla="*/ 70485 w 91440"/>
                <a:gd name="connsiteY1" fmla="*/ 464820 h 1024890"/>
                <a:gd name="connsiteX2" fmla="*/ 0 w 91440"/>
                <a:gd name="connsiteY2" fmla="*/ 1024890 h 10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" h="1024890">
                  <a:moveTo>
                    <a:pt x="91440" y="0"/>
                  </a:moveTo>
                  <a:cubicBezTo>
                    <a:pt x="89693" y="139382"/>
                    <a:pt x="85725" y="294005"/>
                    <a:pt x="70485" y="464820"/>
                  </a:cubicBezTo>
                  <a:cubicBezTo>
                    <a:pt x="55245" y="635635"/>
                    <a:pt x="14288" y="915035"/>
                    <a:pt x="0" y="102489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7661910" y="1670684"/>
              <a:ext cx="971549" cy="83863"/>
            </a:xfrm>
            <a:custGeom>
              <a:avLst/>
              <a:gdLst>
                <a:gd name="connsiteX0" fmla="*/ 0 w 1042035"/>
                <a:gd name="connsiteY0" fmla="*/ 102870 h 102870"/>
                <a:gd name="connsiteX1" fmla="*/ 521970 w 1042035"/>
                <a:gd name="connsiteY1" fmla="*/ 64770 h 102870"/>
                <a:gd name="connsiteX2" fmla="*/ 1042035 w 1042035"/>
                <a:gd name="connsiteY2" fmla="*/ 0 h 102870"/>
                <a:gd name="connsiteX0" fmla="*/ 0 w 984885"/>
                <a:gd name="connsiteY0" fmla="*/ 97155 h 97155"/>
                <a:gd name="connsiteX1" fmla="*/ 464820 w 984885"/>
                <a:gd name="connsiteY1" fmla="*/ 64770 h 97155"/>
                <a:gd name="connsiteX2" fmla="*/ 984885 w 984885"/>
                <a:gd name="connsiteY2" fmla="*/ 0 h 9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4885" h="97155">
                  <a:moveTo>
                    <a:pt x="0" y="97155"/>
                  </a:moveTo>
                  <a:cubicBezTo>
                    <a:pt x="174149" y="86677"/>
                    <a:pt x="300673" y="80963"/>
                    <a:pt x="464820" y="64770"/>
                  </a:cubicBezTo>
                  <a:cubicBezTo>
                    <a:pt x="628968" y="48578"/>
                    <a:pt x="895985" y="10478"/>
                    <a:pt x="98488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7629525" y="1975485"/>
              <a:ext cx="1019175" cy="92087"/>
            </a:xfrm>
            <a:custGeom>
              <a:avLst/>
              <a:gdLst>
                <a:gd name="connsiteX0" fmla="*/ 0 w 1068705"/>
                <a:gd name="connsiteY0" fmla="*/ 60960 h 90526"/>
                <a:gd name="connsiteX1" fmla="*/ 520065 w 1068705"/>
                <a:gd name="connsiteY1" fmla="*/ 87630 h 90526"/>
                <a:gd name="connsiteX2" fmla="*/ 1068705 w 1068705"/>
                <a:gd name="connsiteY2" fmla="*/ 0 h 90526"/>
                <a:gd name="connsiteX0" fmla="*/ 0 w 1019175"/>
                <a:gd name="connsiteY0" fmla="*/ 68580 h 92087"/>
                <a:gd name="connsiteX1" fmla="*/ 470535 w 1019175"/>
                <a:gd name="connsiteY1" fmla="*/ 87630 h 92087"/>
                <a:gd name="connsiteX2" fmla="*/ 1019175 w 1019175"/>
                <a:gd name="connsiteY2" fmla="*/ 0 h 9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9175" h="92087">
                  <a:moveTo>
                    <a:pt x="0" y="68580"/>
                  </a:moveTo>
                  <a:cubicBezTo>
                    <a:pt x="170973" y="86995"/>
                    <a:pt x="300673" y="99060"/>
                    <a:pt x="470535" y="87630"/>
                  </a:cubicBezTo>
                  <a:cubicBezTo>
                    <a:pt x="640397" y="76200"/>
                    <a:pt x="927417" y="10795"/>
                    <a:pt x="101917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7600949" y="2236154"/>
              <a:ext cx="1064959" cy="111008"/>
            </a:xfrm>
            <a:custGeom>
              <a:avLst/>
              <a:gdLst>
                <a:gd name="connsiteX0" fmla="*/ 0 w 1074420"/>
                <a:gd name="connsiteY0" fmla="*/ 59055 h 101260"/>
                <a:gd name="connsiteX1" fmla="*/ 508635 w 1074420"/>
                <a:gd name="connsiteY1" fmla="*/ 99060 h 101260"/>
                <a:gd name="connsiteX2" fmla="*/ 1074420 w 1074420"/>
                <a:gd name="connsiteY2" fmla="*/ 0 h 101260"/>
                <a:gd name="connsiteX0" fmla="*/ 0 w 1021080"/>
                <a:gd name="connsiteY0" fmla="*/ 70485 h 103072"/>
                <a:gd name="connsiteX1" fmla="*/ 455295 w 1021080"/>
                <a:gd name="connsiteY1" fmla="*/ 99060 h 103072"/>
                <a:gd name="connsiteX2" fmla="*/ 1021080 w 1021080"/>
                <a:gd name="connsiteY2" fmla="*/ 0 h 10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1080" h="103072">
                  <a:moveTo>
                    <a:pt x="0" y="70485"/>
                  </a:moveTo>
                  <a:cubicBezTo>
                    <a:pt x="164782" y="95408"/>
                    <a:pt x="285115" y="110807"/>
                    <a:pt x="455295" y="99060"/>
                  </a:cubicBezTo>
                  <a:cubicBezTo>
                    <a:pt x="625475" y="87313"/>
                    <a:pt x="926465" y="16192"/>
                    <a:pt x="102108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7663816" y="1447800"/>
              <a:ext cx="934942" cy="83623"/>
            </a:xfrm>
            <a:custGeom>
              <a:avLst/>
              <a:gdLst>
                <a:gd name="connsiteX0" fmla="*/ 0 w 1028700"/>
                <a:gd name="connsiteY0" fmla="*/ 89535 h 89535"/>
                <a:gd name="connsiteX1" fmla="*/ 518160 w 1028700"/>
                <a:gd name="connsiteY1" fmla="*/ 55245 h 89535"/>
                <a:gd name="connsiteX2" fmla="*/ 1028700 w 1028700"/>
                <a:gd name="connsiteY2" fmla="*/ 0 h 89535"/>
                <a:gd name="connsiteX0" fmla="*/ 0 w 981075"/>
                <a:gd name="connsiteY0" fmla="*/ 87630 h 87630"/>
                <a:gd name="connsiteX1" fmla="*/ 470535 w 981075"/>
                <a:gd name="connsiteY1" fmla="*/ 55245 h 87630"/>
                <a:gd name="connsiteX2" fmla="*/ 981075 w 981075"/>
                <a:gd name="connsiteY2" fmla="*/ 0 h 8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1075" h="87630">
                  <a:moveTo>
                    <a:pt x="0" y="87630"/>
                  </a:moveTo>
                  <a:cubicBezTo>
                    <a:pt x="173355" y="77946"/>
                    <a:pt x="307023" y="69850"/>
                    <a:pt x="470535" y="55245"/>
                  </a:cubicBezTo>
                  <a:cubicBezTo>
                    <a:pt x="634047" y="40640"/>
                    <a:pt x="981075" y="0"/>
                    <a:pt x="98107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7547610" y="1535430"/>
              <a:ext cx="119133" cy="981075"/>
            </a:xfrm>
            <a:custGeom>
              <a:avLst/>
              <a:gdLst>
                <a:gd name="connsiteX0" fmla="*/ 118110 w 119133"/>
                <a:gd name="connsiteY0" fmla="*/ 0 h 981075"/>
                <a:gd name="connsiteX1" fmla="*/ 116205 w 119133"/>
                <a:gd name="connsiteY1" fmla="*/ 236220 h 981075"/>
                <a:gd name="connsiteX2" fmla="*/ 93345 w 119133"/>
                <a:gd name="connsiteY2" fmla="*/ 508635 h 981075"/>
                <a:gd name="connsiteX3" fmla="*/ 49530 w 119133"/>
                <a:gd name="connsiteY3" fmla="*/ 800100 h 981075"/>
                <a:gd name="connsiteX4" fmla="*/ 0 w 119133"/>
                <a:gd name="connsiteY4" fmla="*/ 981075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33" h="981075">
                  <a:moveTo>
                    <a:pt x="118110" y="0"/>
                  </a:moveTo>
                  <a:cubicBezTo>
                    <a:pt x="119221" y="75724"/>
                    <a:pt x="120333" y="151448"/>
                    <a:pt x="116205" y="236220"/>
                  </a:cubicBezTo>
                  <a:cubicBezTo>
                    <a:pt x="112077" y="320993"/>
                    <a:pt x="104457" y="414655"/>
                    <a:pt x="93345" y="508635"/>
                  </a:cubicBezTo>
                  <a:cubicBezTo>
                    <a:pt x="82233" y="602615"/>
                    <a:pt x="65087" y="721360"/>
                    <a:pt x="49530" y="800100"/>
                  </a:cubicBezTo>
                  <a:cubicBezTo>
                    <a:pt x="33972" y="878840"/>
                    <a:pt x="10477" y="949008"/>
                    <a:pt x="0" y="981075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8602980" y="1449705"/>
              <a:ext cx="58705" cy="1158875"/>
            </a:xfrm>
            <a:custGeom>
              <a:avLst/>
              <a:gdLst>
                <a:gd name="connsiteX0" fmla="*/ 0 w 62929"/>
                <a:gd name="connsiteY0" fmla="*/ 0 h 1095375"/>
                <a:gd name="connsiteX1" fmla="*/ 24765 w 62929"/>
                <a:gd name="connsiteY1" fmla="*/ 220980 h 1095375"/>
                <a:gd name="connsiteX2" fmla="*/ 47625 w 62929"/>
                <a:gd name="connsiteY2" fmla="*/ 537210 h 1095375"/>
                <a:gd name="connsiteX3" fmla="*/ 62865 w 62929"/>
                <a:gd name="connsiteY3" fmla="*/ 788670 h 1095375"/>
                <a:gd name="connsiteX4" fmla="*/ 41910 w 62929"/>
                <a:gd name="connsiteY4" fmla="*/ 1095375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" h="1095375">
                  <a:moveTo>
                    <a:pt x="0" y="0"/>
                  </a:moveTo>
                  <a:cubicBezTo>
                    <a:pt x="8414" y="65722"/>
                    <a:pt x="16828" y="131445"/>
                    <a:pt x="24765" y="220980"/>
                  </a:cubicBezTo>
                  <a:cubicBezTo>
                    <a:pt x="32702" y="310515"/>
                    <a:pt x="41275" y="442595"/>
                    <a:pt x="47625" y="537210"/>
                  </a:cubicBezTo>
                  <a:cubicBezTo>
                    <a:pt x="53975" y="631825"/>
                    <a:pt x="63817" y="695643"/>
                    <a:pt x="62865" y="788670"/>
                  </a:cubicBezTo>
                  <a:cubicBezTo>
                    <a:pt x="61913" y="881697"/>
                    <a:pt x="44767" y="1043940"/>
                    <a:pt x="41910" y="1095375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8330565" y="1485900"/>
              <a:ext cx="53846" cy="1106805"/>
            </a:xfrm>
            <a:custGeom>
              <a:avLst/>
              <a:gdLst>
                <a:gd name="connsiteX0" fmla="*/ 24765 w 53846"/>
                <a:gd name="connsiteY0" fmla="*/ 0 h 1106805"/>
                <a:gd name="connsiteX1" fmla="*/ 30480 w 53846"/>
                <a:gd name="connsiteY1" fmla="*/ 236220 h 1106805"/>
                <a:gd name="connsiteX2" fmla="*/ 51435 w 53846"/>
                <a:gd name="connsiteY2" fmla="*/ 548640 h 1106805"/>
                <a:gd name="connsiteX3" fmla="*/ 47625 w 53846"/>
                <a:gd name="connsiteY3" fmla="*/ 807720 h 1106805"/>
                <a:gd name="connsiteX4" fmla="*/ 0 w 53846"/>
                <a:gd name="connsiteY4" fmla="*/ 1106805 h 110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46" h="1106805">
                  <a:moveTo>
                    <a:pt x="24765" y="0"/>
                  </a:moveTo>
                  <a:cubicBezTo>
                    <a:pt x="25400" y="72390"/>
                    <a:pt x="26035" y="144780"/>
                    <a:pt x="30480" y="236220"/>
                  </a:cubicBezTo>
                  <a:cubicBezTo>
                    <a:pt x="34925" y="327660"/>
                    <a:pt x="48578" y="453390"/>
                    <a:pt x="51435" y="548640"/>
                  </a:cubicBezTo>
                  <a:cubicBezTo>
                    <a:pt x="54292" y="643890"/>
                    <a:pt x="56198" y="714692"/>
                    <a:pt x="47625" y="807720"/>
                  </a:cubicBezTo>
                  <a:cubicBezTo>
                    <a:pt x="39052" y="900748"/>
                    <a:pt x="7302" y="1054735"/>
                    <a:pt x="0" y="1106805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8012430" y="1516380"/>
              <a:ext cx="102879" cy="1062990"/>
            </a:xfrm>
            <a:custGeom>
              <a:avLst/>
              <a:gdLst>
                <a:gd name="connsiteX0" fmla="*/ 85725 w 102879"/>
                <a:gd name="connsiteY0" fmla="*/ 0 h 1062990"/>
                <a:gd name="connsiteX1" fmla="*/ 102870 w 102879"/>
                <a:gd name="connsiteY1" fmla="*/ 232410 h 1062990"/>
                <a:gd name="connsiteX2" fmla="*/ 87630 w 102879"/>
                <a:gd name="connsiteY2" fmla="*/ 556260 h 1062990"/>
                <a:gd name="connsiteX3" fmla="*/ 55245 w 102879"/>
                <a:gd name="connsiteY3" fmla="*/ 826770 h 1062990"/>
                <a:gd name="connsiteX4" fmla="*/ 0 w 102879"/>
                <a:gd name="connsiteY4" fmla="*/ 1062990 h 106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9" h="1062990">
                  <a:moveTo>
                    <a:pt x="85725" y="0"/>
                  </a:moveTo>
                  <a:cubicBezTo>
                    <a:pt x="94139" y="69850"/>
                    <a:pt x="102553" y="139700"/>
                    <a:pt x="102870" y="232410"/>
                  </a:cubicBezTo>
                  <a:cubicBezTo>
                    <a:pt x="103187" y="325120"/>
                    <a:pt x="95568" y="457200"/>
                    <a:pt x="87630" y="556260"/>
                  </a:cubicBezTo>
                  <a:cubicBezTo>
                    <a:pt x="79692" y="655320"/>
                    <a:pt x="69850" y="742315"/>
                    <a:pt x="55245" y="826770"/>
                  </a:cubicBezTo>
                  <a:cubicBezTo>
                    <a:pt x="40640" y="911225"/>
                    <a:pt x="0" y="1062990"/>
                    <a:pt x="0" y="106299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7531100" y="2504440"/>
              <a:ext cx="1104900" cy="104140"/>
            </a:xfrm>
            <a:custGeom>
              <a:avLst/>
              <a:gdLst>
                <a:gd name="connsiteX0" fmla="*/ 0 w 1104900"/>
                <a:gd name="connsiteY0" fmla="*/ 0 h 104140"/>
                <a:gd name="connsiteX1" fmla="*/ 238760 w 1104900"/>
                <a:gd name="connsiteY1" fmla="*/ 30480 h 104140"/>
                <a:gd name="connsiteX2" fmla="*/ 487680 w 1104900"/>
                <a:gd name="connsiteY2" fmla="*/ 63500 h 104140"/>
                <a:gd name="connsiteX3" fmla="*/ 820420 w 1104900"/>
                <a:gd name="connsiteY3" fmla="*/ 91440 h 104140"/>
                <a:gd name="connsiteX4" fmla="*/ 1104900 w 1104900"/>
                <a:gd name="connsiteY4" fmla="*/ 104140 h 10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900" h="104140">
                  <a:moveTo>
                    <a:pt x="0" y="0"/>
                  </a:moveTo>
                  <a:lnTo>
                    <a:pt x="238760" y="30480"/>
                  </a:lnTo>
                  <a:cubicBezTo>
                    <a:pt x="320040" y="41063"/>
                    <a:pt x="390737" y="53340"/>
                    <a:pt x="487680" y="63500"/>
                  </a:cubicBezTo>
                  <a:cubicBezTo>
                    <a:pt x="584623" y="73660"/>
                    <a:pt x="717550" y="84667"/>
                    <a:pt x="820420" y="91440"/>
                  </a:cubicBezTo>
                  <a:cubicBezTo>
                    <a:pt x="923290" y="98213"/>
                    <a:pt x="1044787" y="101600"/>
                    <a:pt x="1104900" y="10414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3" name="Straight Arrow Connector 132"/>
          <p:cNvCxnSpPr/>
          <p:nvPr/>
        </p:nvCxnSpPr>
        <p:spPr>
          <a:xfrm>
            <a:off x="8986652" y="2956640"/>
            <a:ext cx="1155564" cy="11692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>
            <a:off x="5889417" y="2654740"/>
            <a:ext cx="1632954" cy="1626024"/>
            <a:chOff x="5396485" y="1415374"/>
            <a:chExt cx="1074277" cy="1069717"/>
          </a:xfrm>
        </p:grpSpPr>
        <p:cxnSp>
          <p:nvCxnSpPr>
            <p:cNvPr id="192" name="Straight Connector 191"/>
            <p:cNvCxnSpPr/>
            <p:nvPr/>
          </p:nvCxnSpPr>
          <p:spPr>
            <a:xfrm>
              <a:off x="5426965" y="14182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396485" y="24850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396485" y="222601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426964" y="16849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H="1">
              <a:off x="5396485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6440282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H="1">
              <a:off x="6181345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>
              <a:off x="5655422" y="1418291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5416326" y="1951691"/>
              <a:ext cx="1043797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H="1">
              <a:off x="5922086" y="1415374"/>
              <a:ext cx="30479" cy="10668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Distortion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5237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248" y="740779"/>
            <a:ext cx="762952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6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651"/>
          <a:stretch/>
        </p:blipFill>
        <p:spPr>
          <a:xfrm>
            <a:off x="6189580" y="1189416"/>
            <a:ext cx="4869974" cy="3952755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H="1">
            <a:off x="7126720" y="1805123"/>
            <a:ext cx="2469307" cy="788943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7124102" y="2582363"/>
            <a:ext cx="465095" cy="162838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589198" y="3273334"/>
            <a:ext cx="2664903" cy="929869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9577380" y="1809408"/>
            <a:ext cx="665575" cy="1477049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heckerboard pic opencv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" b="10000"/>
          <a:stretch/>
        </p:blipFill>
        <p:spPr bwMode="auto">
          <a:xfrm>
            <a:off x="1124215" y="1656925"/>
            <a:ext cx="4284406" cy="301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7338060" y="3489960"/>
            <a:ext cx="3345180" cy="1181100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728460" y="1470660"/>
            <a:ext cx="3032760" cy="906780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6728460" y="2377440"/>
            <a:ext cx="609600" cy="2293620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9761220" y="1466994"/>
            <a:ext cx="922020" cy="2022966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667500" y="1310640"/>
            <a:ext cx="3091101" cy="93726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576060" y="2400300"/>
            <a:ext cx="594360" cy="2339627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0524410">
            <a:off x="7384485" y="1491836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Width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5325984">
            <a:off x="6017220" y="333958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Height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512997" y="411571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414260" y="376900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311067" y="344667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23760" y="312434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126720" y="281542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050520" y="251399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853877" y="400201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755140" y="365530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1947" y="333297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564640" y="301064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67600" y="2701722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391400" y="240030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165129" y="319627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033520" y="2893214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907588" y="259695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774238" y="228544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648019" y="2009486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501180" y="173472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198995" y="389083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088066" y="354412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978777" y="322179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862068" y="2897082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72598" y="258924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687259" y="230840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537887" y="376124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420298" y="342520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313222" y="3103524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198995" y="278055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096913" y="248475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991402" y="219458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876779" y="365530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8754238" y="332483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8638403" y="299956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515659" y="267468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408958" y="237996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312151" y="209637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9204949" y="353730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087924" y="320888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966443" y="2874359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842560" y="257641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727232" y="227968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620552" y="199045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865013" y="330546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9723604" y="298313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596027" y="2672995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472144" y="2375047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350720" y="2096604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225752" y="1813470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9547232" y="342520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9411919" y="309678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9285341" y="2789981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9165366" y="2476548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037726" y="2192236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18760" y="1905566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184513" y="4151793"/>
            <a:ext cx="152400" cy="1551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2962940" y="4555261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(X,Y,0)</a:t>
            </a:r>
            <a:endParaRPr lang="en-US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H="1" flipV="1">
            <a:off x="851344" y="1765891"/>
            <a:ext cx="27676" cy="2905169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518305" y="109766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Width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 rot="16200000">
            <a:off x="-48167" y="289729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Height (cm)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1138634" y="1480215"/>
            <a:ext cx="4230006" cy="2186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24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stuff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rallelogram 31"/>
          <p:cNvSpPr/>
          <p:nvPr/>
        </p:nvSpPr>
        <p:spPr>
          <a:xfrm rot="5400000">
            <a:off x="5372784" y="1504269"/>
            <a:ext cx="4418231" cy="5162550"/>
          </a:xfrm>
          <a:prstGeom prst="parallelogram">
            <a:avLst>
              <a:gd name="adj" fmla="val 25222"/>
            </a:avLst>
          </a:prstGeom>
          <a:solidFill>
            <a:schemeClr val="accent6">
              <a:lumMod val="60000"/>
              <a:lumOff val="40000"/>
              <a:alpha val="25098"/>
            </a:schemeClr>
          </a:solidFill>
          <a:ln w="571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46630" y="6150770"/>
            <a:ext cx="3274354" cy="14388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80626" y="1506135"/>
            <a:ext cx="1086043" cy="146437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10" name="Straight Connector 9"/>
          <p:cNvCxnSpPr>
            <a:endCxn id="11" idx="6"/>
          </p:cNvCxnSpPr>
          <p:nvPr/>
        </p:nvCxnSpPr>
        <p:spPr>
          <a:xfrm flipH="1">
            <a:off x="2071174" y="3016360"/>
            <a:ext cx="2094878" cy="28851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33343" y="4157386"/>
            <a:ext cx="111639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CAMERA </a:t>
            </a:r>
          </a:p>
          <a:p>
            <a:pPr algn="ctr"/>
            <a:r>
              <a:rPr lang="en-US" b="1" dirty="0"/>
              <a:t>l</a:t>
            </a:r>
            <a:r>
              <a:rPr lang="en-US" b="1" dirty="0" smtClean="0"/>
              <a:t>ink to </a:t>
            </a:r>
            <a:br>
              <a:rPr lang="en-US" b="1" dirty="0" smtClean="0"/>
            </a:br>
            <a:r>
              <a:rPr lang="en-US" b="1" dirty="0" smtClean="0"/>
              <a:t>WINDOW</a:t>
            </a:r>
            <a:endParaRPr lang="en-US" b="1" dirty="0"/>
          </a:p>
        </p:txBody>
      </p: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2071174" y="5901474"/>
            <a:ext cx="5575456" cy="255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575418" y="4165768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28075" y="3475617"/>
            <a:ext cx="944000" cy="1255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627200" y="2680330"/>
            <a:ext cx="3319151" cy="119499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63966" y="3074068"/>
            <a:ext cx="16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Virtual element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274235" y="4060878"/>
            <a:ext cx="826402" cy="1077578"/>
          </a:xfrm>
          <a:prstGeom prst="can">
            <a:avLst>
              <a:gd name="adj" fmla="val 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1" idx="6"/>
          </p:cNvCxnSpPr>
          <p:nvPr/>
        </p:nvCxnSpPr>
        <p:spPr>
          <a:xfrm flipH="1">
            <a:off x="2071174" y="3875325"/>
            <a:ext cx="5569925" cy="20261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4927" y="4476202"/>
            <a:ext cx="2971868" cy="73098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5400000">
            <a:off x="4342638" y="2850578"/>
            <a:ext cx="3110154" cy="3441718"/>
          </a:xfrm>
          <a:prstGeom prst="parallelogram">
            <a:avLst>
              <a:gd name="adj" fmla="val 28606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77133" y="3905131"/>
            <a:ext cx="0" cy="189587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solidFill>
            <a:schemeClr val="accent1">
              <a:alpha val="25098"/>
            </a:schemeClr>
          </a:solidFill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474391" y="1629763"/>
            <a:ext cx="13204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VIDEO FEED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116466" y="1638145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2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969361" y="1430477"/>
            <a:ext cx="1125313" cy="1464387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8679180" y="3898900"/>
            <a:ext cx="1054100" cy="1069340"/>
          </a:xfrm>
          <a:custGeom>
            <a:avLst/>
            <a:gdLst>
              <a:gd name="connsiteX0" fmla="*/ 0 w 680720"/>
              <a:gd name="connsiteY0" fmla="*/ 0 h 1061720"/>
              <a:gd name="connsiteX1" fmla="*/ 528320 w 680720"/>
              <a:gd name="connsiteY1" fmla="*/ 157480 h 1061720"/>
              <a:gd name="connsiteX2" fmla="*/ 528320 w 680720"/>
              <a:gd name="connsiteY2" fmla="*/ 1061720 h 1061720"/>
              <a:gd name="connsiteX3" fmla="*/ 680720 w 680720"/>
              <a:gd name="connsiteY3" fmla="*/ 909320 h 1061720"/>
              <a:gd name="connsiteX4" fmla="*/ 680720 w 680720"/>
              <a:gd name="connsiteY4" fmla="*/ 0 h 1061720"/>
              <a:gd name="connsiteX5" fmla="*/ 0 w 680720"/>
              <a:gd name="connsiteY5" fmla="*/ 0 h 1061720"/>
              <a:gd name="connsiteX0" fmla="*/ 0 w 680720"/>
              <a:gd name="connsiteY0" fmla="*/ 0 h 1061720"/>
              <a:gd name="connsiteX1" fmla="*/ 293370 w 680720"/>
              <a:gd name="connsiteY1" fmla="*/ 86360 h 1061720"/>
              <a:gd name="connsiteX2" fmla="*/ 528320 w 680720"/>
              <a:gd name="connsiteY2" fmla="*/ 157480 h 1061720"/>
              <a:gd name="connsiteX3" fmla="*/ 528320 w 680720"/>
              <a:gd name="connsiteY3" fmla="*/ 1061720 h 1061720"/>
              <a:gd name="connsiteX4" fmla="*/ 680720 w 680720"/>
              <a:gd name="connsiteY4" fmla="*/ 909320 h 1061720"/>
              <a:gd name="connsiteX5" fmla="*/ 680720 w 680720"/>
              <a:gd name="connsiteY5" fmla="*/ 0 h 1061720"/>
              <a:gd name="connsiteX6" fmla="*/ 0 w 680720"/>
              <a:gd name="connsiteY6" fmla="*/ 0 h 1061720"/>
              <a:gd name="connsiteX0" fmla="*/ 373380 w 1054100"/>
              <a:gd name="connsiteY0" fmla="*/ 0 h 1061720"/>
              <a:gd name="connsiteX1" fmla="*/ 0 w 1054100"/>
              <a:gd name="connsiteY1" fmla="*/ 132080 h 1061720"/>
              <a:gd name="connsiteX2" fmla="*/ 901700 w 1054100"/>
              <a:gd name="connsiteY2" fmla="*/ 157480 h 1061720"/>
              <a:gd name="connsiteX3" fmla="*/ 901700 w 1054100"/>
              <a:gd name="connsiteY3" fmla="*/ 1061720 h 1061720"/>
              <a:gd name="connsiteX4" fmla="*/ 1054100 w 1054100"/>
              <a:gd name="connsiteY4" fmla="*/ 909320 h 1061720"/>
              <a:gd name="connsiteX5" fmla="*/ 1054100 w 1054100"/>
              <a:gd name="connsiteY5" fmla="*/ 0 h 1061720"/>
              <a:gd name="connsiteX6" fmla="*/ 373380 w 1054100"/>
              <a:gd name="connsiteY6" fmla="*/ 0 h 1061720"/>
              <a:gd name="connsiteX0" fmla="*/ 137160 w 1054100"/>
              <a:gd name="connsiteY0" fmla="*/ 0 h 1069340"/>
              <a:gd name="connsiteX1" fmla="*/ 0 w 1054100"/>
              <a:gd name="connsiteY1" fmla="*/ 139700 h 1069340"/>
              <a:gd name="connsiteX2" fmla="*/ 901700 w 1054100"/>
              <a:gd name="connsiteY2" fmla="*/ 165100 h 1069340"/>
              <a:gd name="connsiteX3" fmla="*/ 901700 w 1054100"/>
              <a:gd name="connsiteY3" fmla="*/ 1069340 h 1069340"/>
              <a:gd name="connsiteX4" fmla="*/ 1054100 w 1054100"/>
              <a:gd name="connsiteY4" fmla="*/ 916940 h 1069340"/>
              <a:gd name="connsiteX5" fmla="*/ 1054100 w 1054100"/>
              <a:gd name="connsiteY5" fmla="*/ 7620 h 1069340"/>
              <a:gd name="connsiteX6" fmla="*/ 137160 w 1054100"/>
              <a:gd name="connsiteY6" fmla="*/ 0 h 106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100" h="1069340">
                <a:moveTo>
                  <a:pt x="137160" y="0"/>
                </a:moveTo>
                <a:lnTo>
                  <a:pt x="0" y="139700"/>
                </a:lnTo>
                <a:lnTo>
                  <a:pt x="901700" y="165100"/>
                </a:lnTo>
                <a:lnTo>
                  <a:pt x="901700" y="1069340"/>
                </a:lnTo>
                <a:lnTo>
                  <a:pt x="1054100" y="916940"/>
                </a:lnTo>
                <a:lnTo>
                  <a:pt x="1054100" y="7620"/>
                </a:lnTo>
                <a:lnTo>
                  <a:pt x="137160" y="0"/>
                </a:lnTo>
                <a:close/>
              </a:path>
            </a:pathLst>
          </a:custGeom>
          <a:solidFill>
            <a:srgbClr val="A9D18E">
              <a:alpha val="74902"/>
            </a:srgbClr>
          </a:solidFill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 smtClean="0"/>
              <a:t>Video</a:t>
            </a:r>
            <a:r>
              <a:rPr lang="fr-FR" dirty="0" smtClean="0"/>
              <a:t> </a:t>
            </a:r>
            <a:r>
              <a:rPr lang="fr-FR" dirty="0" err="1" smtClean="0"/>
              <a:t>See-through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end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63306" y="4526280"/>
            <a:ext cx="3564420" cy="10424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Chapter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2</a:t>
            </a:r>
          </a:p>
          <a:p>
            <a:r>
              <a:rPr lang="en-US" dirty="0" smtClean="0">
                <a:latin typeface="Futura (Light)" panose="020B7200000000000000" pitchFamily="34" charset="0"/>
              </a:rPr>
              <a:t>THEORY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28311" y="4526280"/>
            <a:ext cx="6499097" cy="10424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Appendix A</a:t>
            </a:r>
          </a:p>
          <a:p>
            <a:r>
              <a:rPr lang="en-US" dirty="0" smtClean="0">
                <a:latin typeface="Futura (Light)" panose="020B7200000000000000" pitchFamily="34" charset="0"/>
              </a:rPr>
              <a:t>IMPLEMENTATION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91120" y="4614672"/>
            <a:ext cx="1663191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Understanding </a:t>
            </a:r>
            <a:b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</a:br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Cameras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454896" y="4614672"/>
            <a:ext cx="1072896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Vision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628376" y="4614672"/>
            <a:ext cx="1286256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Rendering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63306" y="3313176"/>
            <a:ext cx="10164102" cy="10424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Chapter 3</a:t>
            </a:r>
            <a:r>
              <a:rPr lang="en-US" dirty="0" smtClean="0">
                <a:latin typeface="Futura (Light)" panose="020B7200000000000000" pitchFamily="34" charset="0"/>
              </a:rPr>
              <a:t/>
            </a:r>
            <a:br>
              <a:rPr lang="en-US" dirty="0" smtClean="0">
                <a:latin typeface="Futura (Light)" panose="020B7200000000000000" pitchFamily="34" charset="0"/>
              </a:rPr>
            </a:br>
            <a:r>
              <a:rPr lang="en-US" dirty="0" smtClean="0">
                <a:latin typeface="Futura (Light)" panose="020B7200000000000000" pitchFamily="34" charset="0"/>
              </a:rPr>
              <a:t>SUPPORTING MIXED REALITY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63306" y="2148840"/>
            <a:ext cx="10164102" cy="10424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Chapter 4 to 6</a:t>
            </a:r>
            <a:r>
              <a:rPr lang="en-US" dirty="0" smtClean="0">
                <a:latin typeface="Futura (Light)" panose="020B7200000000000000" pitchFamily="34" charset="0"/>
              </a:rPr>
              <a:t/>
            </a:r>
            <a:br>
              <a:rPr lang="en-US" dirty="0" smtClean="0">
                <a:latin typeface="Futura (Light)" panose="020B7200000000000000" pitchFamily="34" charset="0"/>
              </a:rPr>
            </a:br>
            <a:r>
              <a:rPr lang="en-US" dirty="0" smtClean="0">
                <a:latin typeface="Futura (Light)" panose="020B7200000000000000" pitchFamily="34" charset="0"/>
              </a:rPr>
              <a:t>HYBRID MIXED </a:t>
            </a:r>
            <a:br>
              <a:rPr lang="en-US" dirty="0" smtClean="0">
                <a:latin typeface="Futura (Light)" panose="020B7200000000000000" pitchFamily="34" charset="0"/>
              </a:rPr>
            </a:br>
            <a:r>
              <a:rPr lang="en-US" dirty="0" smtClean="0">
                <a:latin typeface="Futura (Light)" panose="020B7200000000000000" pitchFamily="34" charset="0"/>
              </a:rPr>
              <a:t>REALITY SYSTEMS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63306" y="984504"/>
            <a:ext cx="10164102" cy="10424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Chapters 7 to 9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</a:br>
            <a:r>
              <a:rPr lang="en-US" dirty="0" smtClean="0">
                <a:latin typeface="Futura (Light)" panose="020B7200000000000000" pitchFamily="34" charset="0"/>
              </a:rPr>
              <a:t>APPLICATIONS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817081" y="2249424"/>
            <a:ext cx="2237723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Building hybrid spaces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294776" y="2249424"/>
            <a:ext cx="2237723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Interacting with hybrid spaces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48942" y="2249424"/>
            <a:ext cx="2237723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Evaluating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Interaction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39115" y="1077468"/>
            <a:ext cx="2237723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Asymmetric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collaboration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49936" y="1077468"/>
            <a:ext cx="2237723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Well-being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648942" y="1077468"/>
            <a:ext cx="2237723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Others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010618" y="4614672"/>
            <a:ext cx="1165141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Mixed </a:t>
            </a:r>
            <a:b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</a:br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Reality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276344" y="4614672"/>
            <a:ext cx="1066800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TUI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741641" y="3406140"/>
            <a:ext cx="2237723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Display modalities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148574" y="3406140"/>
            <a:ext cx="2237723" cy="8564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Interaction modalities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9724" y="4236713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PART I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Futura (Light)" panose="020B7200000000000000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9724" y="2479419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PART II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Futura (Light)" panose="020B7200000000000000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9724" y="1260466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PART III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Futura (Light)" panose="020B7200000000000000" pitchFamily="34" charset="0"/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1635101" y="3406140"/>
            <a:ext cx="159094" cy="2065020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2267380" y="1021079"/>
            <a:ext cx="937000" cy="45841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    Appendix B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Futura (Light)" panose="020B7200000000000000" pitchFamily="34" charset="0"/>
            </a:endParaRPr>
          </a:p>
          <a:p>
            <a:r>
              <a:rPr lang="en-US" dirty="0" smtClean="0">
                <a:latin typeface="Futura (Light)" panose="020B7200000000000000" pitchFamily="34" charset="0"/>
              </a:rPr>
              <a:t>   THE ACTUAL PATH</a:t>
            </a:r>
          </a:p>
        </p:txBody>
      </p:sp>
      <p:sp>
        <p:nvSpPr>
          <p:cNvPr id="2" name="Freeform 1"/>
          <p:cNvSpPr/>
          <p:nvPr/>
        </p:nvSpPr>
        <p:spPr>
          <a:xfrm>
            <a:off x="12049795" y="1260466"/>
            <a:ext cx="613458" cy="2928395"/>
          </a:xfrm>
          <a:custGeom>
            <a:avLst/>
            <a:gdLst>
              <a:gd name="connsiteX0" fmla="*/ 0 w 613458"/>
              <a:gd name="connsiteY0" fmla="*/ 2928395 h 2928395"/>
              <a:gd name="connsiteX1" fmla="*/ 57874 w 613458"/>
              <a:gd name="connsiteY1" fmla="*/ 2916820 h 2928395"/>
              <a:gd name="connsiteX2" fmla="*/ 138896 w 613458"/>
              <a:gd name="connsiteY2" fmla="*/ 2905245 h 2928395"/>
              <a:gd name="connsiteX3" fmla="*/ 173620 w 613458"/>
              <a:gd name="connsiteY3" fmla="*/ 2893671 h 2928395"/>
              <a:gd name="connsiteX4" fmla="*/ 277793 w 613458"/>
              <a:gd name="connsiteY4" fmla="*/ 2870521 h 2928395"/>
              <a:gd name="connsiteX5" fmla="*/ 312517 w 613458"/>
              <a:gd name="connsiteY5" fmla="*/ 2858946 h 2928395"/>
              <a:gd name="connsiteX6" fmla="*/ 358815 w 613458"/>
              <a:gd name="connsiteY6" fmla="*/ 2847372 h 2928395"/>
              <a:gd name="connsiteX7" fmla="*/ 428263 w 613458"/>
              <a:gd name="connsiteY7" fmla="*/ 2801073 h 2928395"/>
              <a:gd name="connsiteX8" fmla="*/ 451413 w 613458"/>
              <a:gd name="connsiteY8" fmla="*/ 2777924 h 2928395"/>
              <a:gd name="connsiteX9" fmla="*/ 486137 w 613458"/>
              <a:gd name="connsiteY9" fmla="*/ 2754774 h 2928395"/>
              <a:gd name="connsiteX10" fmla="*/ 509286 w 613458"/>
              <a:gd name="connsiteY10" fmla="*/ 2685326 h 2928395"/>
              <a:gd name="connsiteX11" fmla="*/ 544010 w 613458"/>
              <a:gd name="connsiteY11" fmla="*/ 2592729 h 2928395"/>
              <a:gd name="connsiteX12" fmla="*/ 555585 w 613458"/>
              <a:gd name="connsiteY12" fmla="*/ 2534855 h 2928395"/>
              <a:gd name="connsiteX13" fmla="*/ 567160 w 613458"/>
              <a:gd name="connsiteY13" fmla="*/ 2488557 h 2928395"/>
              <a:gd name="connsiteX14" fmla="*/ 555585 w 613458"/>
              <a:gd name="connsiteY14" fmla="*/ 2361235 h 2928395"/>
              <a:gd name="connsiteX15" fmla="*/ 544010 w 613458"/>
              <a:gd name="connsiteY15" fmla="*/ 2280212 h 2928395"/>
              <a:gd name="connsiteX16" fmla="*/ 462988 w 613458"/>
              <a:gd name="connsiteY16" fmla="*/ 2199190 h 2928395"/>
              <a:gd name="connsiteX17" fmla="*/ 439838 w 613458"/>
              <a:gd name="connsiteY17" fmla="*/ 2164465 h 2928395"/>
              <a:gd name="connsiteX18" fmla="*/ 405114 w 613458"/>
              <a:gd name="connsiteY18" fmla="*/ 2152891 h 2928395"/>
              <a:gd name="connsiteX19" fmla="*/ 219919 w 613458"/>
              <a:gd name="connsiteY19" fmla="*/ 2164465 h 2928395"/>
              <a:gd name="connsiteX20" fmla="*/ 185195 w 613458"/>
              <a:gd name="connsiteY20" fmla="*/ 2176040 h 2928395"/>
              <a:gd name="connsiteX21" fmla="*/ 289367 w 613458"/>
              <a:gd name="connsiteY21" fmla="*/ 2129741 h 2928395"/>
              <a:gd name="connsiteX22" fmla="*/ 324091 w 613458"/>
              <a:gd name="connsiteY22" fmla="*/ 2095017 h 2928395"/>
              <a:gd name="connsiteX23" fmla="*/ 439838 w 613458"/>
              <a:gd name="connsiteY23" fmla="*/ 2037144 h 2928395"/>
              <a:gd name="connsiteX24" fmla="*/ 486137 w 613458"/>
              <a:gd name="connsiteY24" fmla="*/ 2013995 h 2928395"/>
              <a:gd name="connsiteX25" fmla="*/ 520861 w 613458"/>
              <a:gd name="connsiteY25" fmla="*/ 1990845 h 2928395"/>
              <a:gd name="connsiteX26" fmla="*/ 544010 w 613458"/>
              <a:gd name="connsiteY26" fmla="*/ 1956121 h 2928395"/>
              <a:gd name="connsiteX27" fmla="*/ 567160 w 613458"/>
              <a:gd name="connsiteY27" fmla="*/ 1932972 h 2928395"/>
              <a:gd name="connsiteX28" fmla="*/ 590309 w 613458"/>
              <a:gd name="connsiteY28" fmla="*/ 1863524 h 2928395"/>
              <a:gd name="connsiteX29" fmla="*/ 613458 w 613458"/>
              <a:gd name="connsiteY29" fmla="*/ 1770926 h 2928395"/>
              <a:gd name="connsiteX30" fmla="*/ 590309 w 613458"/>
              <a:gd name="connsiteY30" fmla="*/ 1632030 h 2928395"/>
              <a:gd name="connsiteX31" fmla="*/ 509286 w 613458"/>
              <a:gd name="connsiteY31" fmla="*/ 1504709 h 2928395"/>
              <a:gd name="connsiteX32" fmla="*/ 474562 w 613458"/>
              <a:gd name="connsiteY32" fmla="*/ 1458410 h 2928395"/>
              <a:gd name="connsiteX33" fmla="*/ 370390 w 613458"/>
              <a:gd name="connsiteY33" fmla="*/ 1400536 h 2928395"/>
              <a:gd name="connsiteX34" fmla="*/ 335666 w 613458"/>
              <a:gd name="connsiteY34" fmla="*/ 1377387 h 2928395"/>
              <a:gd name="connsiteX35" fmla="*/ 266218 w 613458"/>
              <a:gd name="connsiteY35" fmla="*/ 1365812 h 2928395"/>
              <a:gd name="connsiteX36" fmla="*/ 138896 w 613458"/>
              <a:gd name="connsiteY36" fmla="*/ 1354238 h 2928395"/>
              <a:gd name="connsiteX37" fmla="*/ 46299 w 613458"/>
              <a:gd name="connsiteY37" fmla="*/ 1342663 h 2928395"/>
              <a:gd name="connsiteX38" fmla="*/ 92598 w 613458"/>
              <a:gd name="connsiteY38" fmla="*/ 1319514 h 2928395"/>
              <a:gd name="connsiteX39" fmla="*/ 127322 w 613458"/>
              <a:gd name="connsiteY39" fmla="*/ 1307939 h 2928395"/>
              <a:gd name="connsiteX40" fmla="*/ 185195 w 613458"/>
              <a:gd name="connsiteY40" fmla="*/ 1284790 h 2928395"/>
              <a:gd name="connsiteX41" fmla="*/ 243069 w 613458"/>
              <a:gd name="connsiteY41" fmla="*/ 1238491 h 2928395"/>
              <a:gd name="connsiteX42" fmla="*/ 347241 w 613458"/>
              <a:gd name="connsiteY42" fmla="*/ 1145893 h 2928395"/>
              <a:gd name="connsiteX43" fmla="*/ 358815 w 613458"/>
              <a:gd name="connsiteY43" fmla="*/ 1111169 h 2928395"/>
              <a:gd name="connsiteX44" fmla="*/ 381965 w 613458"/>
              <a:gd name="connsiteY44" fmla="*/ 1076445 h 2928395"/>
              <a:gd name="connsiteX45" fmla="*/ 405114 w 613458"/>
              <a:gd name="connsiteY45" fmla="*/ 1006997 h 2928395"/>
              <a:gd name="connsiteX46" fmla="*/ 393539 w 613458"/>
              <a:gd name="connsiteY46" fmla="*/ 752354 h 2928395"/>
              <a:gd name="connsiteX47" fmla="*/ 335666 w 613458"/>
              <a:gd name="connsiteY47" fmla="*/ 636607 h 2928395"/>
              <a:gd name="connsiteX48" fmla="*/ 312517 w 613458"/>
              <a:gd name="connsiteY48" fmla="*/ 601883 h 2928395"/>
              <a:gd name="connsiteX49" fmla="*/ 219919 w 613458"/>
              <a:gd name="connsiteY49" fmla="*/ 520860 h 2928395"/>
              <a:gd name="connsiteX50" fmla="*/ 138896 w 613458"/>
              <a:gd name="connsiteY50" fmla="*/ 497711 h 2928395"/>
              <a:gd name="connsiteX51" fmla="*/ 393539 w 613458"/>
              <a:gd name="connsiteY51" fmla="*/ 486136 h 2928395"/>
              <a:gd name="connsiteX52" fmla="*/ 451413 w 613458"/>
              <a:gd name="connsiteY52" fmla="*/ 474562 h 2928395"/>
              <a:gd name="connsiteX53" fmla="*/ 497712 w 613458"/>
              <a:gd name="connsiteY53" fmla="*/ 451412 h 2928395"/>
              <a:gd name="connsiteX54" fmla="*/ 520861 w 613458"/>
              <a:gd name="connsiteY54" fmla="*/ 416688 h 2928395"/>
              <a:gd name="connsiteX55" fmla="*/ 544010 w 613458"/>
              <a:gd name="connsiteY55" fmla="*/ 324091 h 2928395"/>
              <a:gd name="connsiteX56" fmla="*/ 520861 w 613458"/>
              <a:gd name="connsiteY56" fmla="*/ 173620 h 2928395"/>
              <a:gd name="connsiteX57" fmla="*/ 486137 w 613458"/>
              <a:gd name="connsiteY57" fmla="*/ 127321 h 2928395"/>
              <a:gd name="connsiteX58" fmla="*/ 405114 w 613458"/>
              <a:gd name="connsiteY58" fmla="*/ 69448 h 2928395"/>
              <a:gd name="connsiteX59" fmla="*/ 358815 w 613458"/>
              <a:gd name="connsiteY59" fmla="*/ 57873 h 2928395"/>
              <a:gd name="connsiteX60" fmla="*/ 231494 w 613458"/>
              <a:gd name="connsiteY60" fmla="*/ 0 h 2928395"/>
              <a:gd name="connsiteX61" fmla="*/ 138896 w 613458"/>
              <a:gd name="connsiteY61" fmla="*/ 11574 h 2928395"/>
              <a:gd name="connsiteX62" fmla="*/ 104172 w 613458"/>
              <a:gd name="connsiteY62" fmla="*/ 23149 h 2928395"/>
              <a:gd name="connsiteX63" fmla="*/ 0 w 613458"/>
              <a:gd name="connsiteY63" fmla="*/ 23149 h 292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13458" h="2928395">
                <a:moveTo>
                  <a:pt x="0" y="2928395"/>
                </a:moveTo>
                <a:cubicBezTo>
                  <a:pt x="19291" y="2924537"/>
                  <a:pt x="38468" y="2920054"/>
                  <a:pt x="57874" y="2916820"/>
                </a:cubicBezTo>
                <a:cubicBezTo>
                  <a:pt x="84784" y="2912335"/>
                  <a:pt x="112144" y="2910595"/>
                  <a:pt x="138896" y="2905245"/>
                </a:cubicBezTo>
                <a:cubicBezTo>
                  <a:pt x="150860" y="2902852"/>
                  <a:pt x="161889" y="2897023"/>
                  <a:pt x="173620" y="2893671"/>
                </a:cubicBezTo>
                <a:cubicBezTo>
                  <a:pt x="256823" y="2869899"/>
                  <a:pt x="182284" y="2894399"/>
                  <a:pt x="277793" y="2870521"/>
                </a:cubicBezTo>
                <a:cubicBezTo>
                  <a:pt x="289630" y="2867562"/>
                  <a:pt x="300786" y="2862298"/>
                  <a:pt x="312517" y="2858946"/>
                </a:cubicBezTo>
                <a:cubicBezTo>
                  <a:pt x="327813" y="2854576"/>
                  <a:pt x="343382" y="2851230"/>
                  <a:pt x="358815" y="2847372"/>
                </a:cubicBezTo>
                <a:cubicBezTo>
                  <a:pt x="447110" y="2759077"/>
                  <a:pt x="344511" y="2851324"/>
                  <a:pt x="428263" y="2801073"/>
                </a:cubicBezTo>
                <a:cubicBezTo>
                  <a:pt x="437621" y="2795458"/>
                  <a:pt x="442892" y="2784741"/>
                  <a:pt x="451413" y="2777924"/>
                </a:cubicBezTo>
                <a:cubicBezTo>
                  <a:pt x="462276" y="2769234"/>
                  <a:pt x="474562" y="2762491"/>
                  <a:pt x="486137" y="2754774"/>
                </a:cubicBezTo>
                <a:cubicBezTo>
                  <a:pt x="493853" y="2731625"/>
                  <a:pt x="500947" y="2708258"/>
                  <a:pt x="509286" y="2685326"/>
                </a:cubicBezTo>
                <a:cubicBezTo>
                  <a:pt x="517790" y="2661940"/>
                  <a:pt x="537127" y="2620261"/>
                  <a:pt x="544010" y="2592729"/>
                </a:cubicBezTo>
                <a:cubicBezTo>
                  <a:pt x="548781" y="2573643"/>
                  <a:pt x="551317" y="2554060"/>
                  <a:pt x="555585" y="2534855"/>
                </a:cubicBezTo>
                <a:cubicBezTo>
                  <a:pt x="559036" y="2519326"/>
                  <a:pt x="563302" y="2503990"/>
                  <a:pt x="567160" y="2488557"/>
                </a:cubicBezTo>
                <a:cubicBezTo>
                  <a:pt x="563302" y="2446116"/>
                  <a:pt x="560291" y="2403590"/>
                  <a:pt x="555585" y="2361235"/>
                </a:cubicBezTo>
                <a:cubicBezTo>
                  <a:pt x="552572" y="2334120"/>
                  <a:pt x="557546" y="2303899"/>
                  <a:pt x="544010" y="2280212"/>
                </a:cubicBezTo>
                <a:cubicBezTo>
                  <a:pt x="525060" y="2247050"/>
                  <a:pt x="484174" y="2230969"/>
                  <a:pt x="462988" y="2199190"/>
                </a:cubicBezTo>
                <a:cubicBezTo>
                  <a:pt x="455271" y="2187615"/>
                  <a:pt x="450701" y="2173155"/>
                  <a:pt x="439838" y="2164465"/>
                </a:cubicBezTo>
                <a:cubicBezTo>
                  <a:pt x="430311" y="2156843"/>
                  <a:pt x="416689" y="2156749"/>
                  <a:pt x="405114" y="2152891"/>
                </a:cubicBezTo>
                <a:cubicBezTo>
                  <a:pt x="343382" y="2156749"/>
                  <a:pt x="281431" y="2157990"/>
                  <a:pt x="219919" y="2164465"/>
                </a:cubicBezTo>
                <a:cubicBezTo>
                  <a:pt x="207785" y="2165742"/>
                  <a:pt x="176567" y="2184667"/>
                  <a:pt x="185195" y="2176040"/>
                </a:cubicBezTo>
                <a:cubicBezTo>
                  <a:pt x="196008" y="2165228"/>
                  <a:pt x="280582" y="2133255"/>
                  <a:pt x="289367" y="2129741"/>
                </a:cubicBezTo>
                <a:cubicBezTo>
                  <a:pt x="300942" y="2118166"/>
                  <a:pt x="310150" y="2103596"/>
                  <a:pt x="324091" y="2095017"/>
                </a:cubicBezTo>
                <a:cubicBezTo>
                  <a:pt x="360828" y="2072409"/>
                  <a:pt x="401256" y="2056435"/>
                  <a:pt x="439838" y="2037144"/>
                </a:cubicBezTo>
                <a:cubicBezTo>
                  <a:pt x="455271" y="2029428"/>
                  <a:pt x="471780" y="2023566"/>
                  <a:pt x="486137" y="2013995"/>
                </a:cubicBezTo>
                <a:lnTo>
                  <a:pt x="520861" y="1990845"/>
                </a:lnTo>
                <a:cubicBezTo>
                  <a:pt x="528577" y="1979270"/>
                  <a:pt x="535320" y="1966984"/>
                  <a:pt x="544010" y="1956121"/>
                </a:cubicBezTo>
                <a:cubicBezTo>
                  <a:pt x="550827" y="1947600"/>
                  <a:pt x="562280" y="1942733"/>
                  <a:pt x="567160" y="1932972"/>
                </a:cubicBezTo>
                <a:cubicBezTo>
                  <a:pt x="578073" y="1911147"/>
                  <a:pt x="584391" y="1887197"/>
                  <a:pt x="590309" y="1863524"/>
                </a:cubicBezTo>
                <a:lnTo>
                  <a:pt x="613458" y="1770926"/>
                </a:lnTo>
                <a:cubicBezTo>
                  <a:pt x="605742" y="1724627"/>
                  <a:pt x="603796" y="1676988"/>
                  <a:pt x="590309" y="1632030"/>
                </a:cubicBezTo>
                <a:cubicBezTo>
                  <a:pt x="560098" y="1531327"/>
                  <a:pt x="557308" y="1560735"/>
                  <a:pt x="509286" y="1504709"/>
                </a:cubicBezTo>
                <a:cubicBezTo>
                  <a:pt x="496731" y="1490062"/>
                  <a:pt x="489080" y="1471113"/>
                  <a:pt x="474562" y="1458410"/>
                </a:cubicBezTo>
                <a:cubicBezTo>
                  <a:pt x="447349" y="1434598"/>
                  <a:pt x="401948" y="1418569"/>
                  <a:pt x="370390" y="1400536"/>
                </a:cubicBezTo>
                <a:cubicBezTo>
                  <a:pt x="358312" y="1393634"/>
                  <a:pt x="348863" y="1381786"/>
                  <a:pt x="335666" y="1377387"/>
                </a:cubicBezTo>
                <a:cubicBezTo>
                  <a:pt x="313402" y="1369966"/>
                  <a:pt x="289526" y="1368554"/>
                  <a:pt x="266218" y="1365812"/>
                </a:cubicBezTo>
                <a:cubicBezTo>
                  <a:pt x="223894" y="1360833"/>
                  <a:pt x="181278" y="1358699"/>
                  <a:pt x="138896" y="1354238"/>
                </a:cubicBezTo>
                <a:cubicBezTo>
                  <a:pt x="107961" y="1350982"/>
                  <a:pt x="77165" y="1346521"/>
                  <a:pt x="46299" y="1342663"/>
                </a:cubicBezTo>
                <a:cubicBezTo>
                  <a:pt x="61732" y="1334947"/>
                  <a:pt x="76739" y="1326311"/>
                  <a:pt x="92598" y="1319514"/>
                </a:cubicBezTo>
                <a:cubicBezTo>
                  <a:pt x="103812" y="1314708"/>
                  <a:pt x="115898" y="1312223"/>
                  <a:pt x="127322" y="1307939"/>
                </a:cubicBezTo>
                <a:cubicBezTo>
                  <a:pt x="146776" y="1300644"/>
                  <a:pt x="165904" y="1292506"/>
                  <a:pt x="185195" y="1284790"/>
                </a:cubicBezTo>
                <a:cubicBezTo>
                  <a:pt x="275462" y="1194523"/>
                  <a:pt x="126248" y="1340710"/>
                  <a:pt x="243069" y="1238491"/>
                </a:cubicBezTo>
                <a:cubicBezTo>
                  <a:pt x="386096" y="1113342"/>
                  <a:pt x="228549" y="1234911"/>
                  <a:pt x="347241" y="1145893"/>
                </a:cubicBezTo>
                <a:cubicBezTo>
                  <a:pt x="351099" y="1134318"/>
                  <a:pt x="353359" y="1122082"/>
                  <a:pt x="358815" y="1111169"/>
                </a:cubicBezTo>
                <a:cubicBezTo>
                  <a:pt x="365036" y="1098726"/>
                  <a:pt x="376315" y="1089157"/>
                  <a:pt x="381965" y="1076445"/>
                </a:cubicBezTo>
                <a:cubicBezTo>
                  <a:pt x="391875" y="1054147"/>
                  <a:pt x="405114" y="1006997"/>
                  <a:pt x="405114" y="1006997"/>
                </a:cubicBezTo>
                <a:cubicBezTo>
                  <a:pt x="401256" y="922116"/>
                  <a:pt x="409198" y="835867"/>
                  <a:pt x="393539" y="752354"/>
                </a:cubicBezTo>
                <a:cubicBezTo>
                  <a:pt x="385589" y="709957"/>
                  <a:pt x="359593" y="672499"/>
                  <a:pt x="335666" y="636607"/>
                </a:cubicBezTo>
                <a:cubicBezTo>
                  <a:pt x="327950" y="625032"/>
                  <a:pt x="321677" y="612352"/>
                  <a:pt x="312517" y="601883"/>
                </a:cubicBezTo>
                <a:cubicBezTo>
                  <a:pt x="289055" y="575069"/>
                  <a:pt x="254780" y="538291"/>
                  <a:pt x="219919" y="520860"/>
                </a:cubicBezTo>
                <a:cubicBezTo>
                  <a:pt x="203318" y="512560"/>
                  <a:pt x="153724" y="501418"/>
                  <a:pt x="138896" y="497711"/>
                </a:cubicBezTo>
                <a:cubicBezTo>
                  <a:pt x="223777" y="493853"/>
                  <a:pt x="308803" y="492413"/>
                  <a:pt x="393539" y="486136"/>
                </a:cubicBezTo>
                <a:cubicBezTo>
                  <a:pt x="413159" y="484683"/>
                  <a:pt x="432749" y="480783"/>
                  <a:pt x="451413" y="474562"/>
                </a:cubicBezTo>
                <a:cubicBezTo>
                  <a:pt x="467782" y="469106"/>
                  <a:pt x="482279" y="459129"/>
                  <a:pt x="497712" y="451412"/>
                </a:cubicBezTo>
                <a:cubicBezTo>
                  <a:pt x="505428" y="439837"/>
                  <a:pt x="514640" y="429130"/>
                  <a:pt x="520861" y="416688"/>
                </a:cubicBezTo>
                <a:cubicBezTo>
                  <a:pt x="532726" y="392958"/>
                  <a:pt x="539607" y="346108"/>
                  <a:pt x="544010" y="324091"/>
                </a:cubicBezTo>
                <a:cubicBezTo>
                  <a:pt x="543258" y="317326"/>
                  <a:pt x="535182" y="202262"/>
                  <a:pt x="520861" y="173620"/>
                </a:cubicBezTo>
                <a:cubicBezTo>
                  <a:pt x="512234" y="156365"/>
                  <a:pt x="498692" y="141968"/>
                  <a:pt x="486137" y="127321"/>
                </a:cubicBezTo>
                <a:cubicBezTo>
                  <a:pt x="458219" y="94750"/>
                  <a:pt x="446019" y="84787"/>
                  <a:pt x="405114" y="69448"/>
                </a:cubicBezTo>
                <a:cubicBezTo>
                  <a:pt x="390219" y="63862"/>
                  <a:pt x="373499" y="63992"/>
                  <a:pt x="358815" y="57873"/>
                </a:cubicBezTo>
                <a:cubicBezTo>
                  <a:pt x="151825" y="-28374"/>
                  <a:pt x="335542" y="34681"/>
                  <a:pt x="231494" y="0"/>
                </a:cubicBezTo>
                <a:cubicBezTo>
                  <a:pt x="200628" y="3858"/>
                  <a:pt x="169500" y="6010"/>
                  <a:pt x="138896" y="11574"/>
                </a:cubicBezTo>
                <a:cubicBezTo>
                  <a:pt x="126892" y="13757"/>
                  <a:pt x="116331" y="22136"/>
                  <a:pt x="104172" y="23149"/>
                </a:cubicBezTo>
                <a:cubicBezTo>
                  <a:pt x="69568" y="26033"/>
                  <a:pt x="34724" y="23149"/>
                  <a:pt x="0" y="23149"/>
                </a:cubicBezTo>
              </a:path>
            </a:pathLst>
          </a:custGeom>
          <a:noFill/>
          <a:ln>
            <a:solidFill>
              <a:schemeClr val="accent6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8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038877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So, spatial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means</a:t>
            </a:r>
            <a:r>
              <a:rPr lang="fr-FR" dirty="0" smtClean="0"/>
              <a:t> «not on the user »</a:t>
            </a:r>
            <a:br>
              <a:rPr lang="fr-FR" dirty="0" smtClean="0"/>
            </a:br>
            <a:r>
              <a:rPr lang="fr-FR" dirty="0" err="1" smtClean="0"/>
              <a:t>we</a:t>
            </a:r>
            <a:r>
              <a:rPr lang="fr-FR" dirty="0" smtClean="0"/>
              <a:t> do </a:t>
            </a:r>
            <a:r>
              <a:rPr lang="fr-FR" dirty="0" err="1" smtClean="0">
                <a:solidFill>
                  <a:srgbClr val="FF0000"/>
                </a:solidFill>
              </a:rPr>
              <a:t>projector-based</a:t>
            </a:r>
            <a:r>
              <a:rPr lang="fr-FR" dirty="0" smtClean="0"/>
              <a:t> (S)AR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7"/>
          <a:stretch/>
        </p:blipFill>
        <p:spPr bwMode="auto">
          <a:xfrm>
            <a:off x="4327207" y="1752600"/>
            <a:ext cx="1637030" cy="995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8"/>
          <a:stretch/>
        </p:blipFill>
        <p:spPr bwMode="auto">
          <a:xfrm>
            <a:off x="5875337" y="1804035"/>
            <a:ext cx="1521460" cy="946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4" r="27306"/>
          <a:stretch/>
        </p:blipFill>
        <p:spPr bwMode="auto">
          <a:xfrm>
            <a:off x="4818697" y="2821305"/>
            <a:ext cx="493395" cy="1104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9" b="3072"/>
          <a:stretch/>
        </p:blipFill>
        <p:spPr bwMode="auto">
          <a:xfrm>
            <a:off x="6076632" y="2823210"/>
            <a:ext cx="1637665" cy="973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3" b="5785"/>
          <a:stretch/>
        </p:blipFill>
        <p:spPr bwMode="auto">
          <a:xfrm>
            <a:off x="6010592" y="3928110"/>
            <a:ext cx="1854200" cy="1073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2" r="8577"/>
          <a:stretch/>
        </p:blipFill>
        <p:spPr bwMode="auto">
          <a:xfrm>
            <a:off x="4510722" y="3976370"/>
            <a:ext cx="1205865" cy="1129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9" r="29541" b="6503"/>
          <a:stretch/>
        </p:blipFill>
        <p:spPr bwMode="auto">
          <a:xfrm>
            <a:off x="5536247" y="3928110"/>
            <a:ext cx="593725" cy="1130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9"/>
          <a:srcRect r="7328"/>
          <a:stretch/>
        </p:blipFill>
        <p:spPr bwMode="auto">
          <a:xfrm>
            <a:off x="-2988633" y="1739900"/>
            <a:ext cx="7168838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745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/>
          <p:cNvSpPr/>
          <p:nvPr/>
        </p:nvSpPr>
        <p:spPr>
          <a:xfrm>
            <a:off x="5823711" y="-384121"/>
            <a:ext cx="5002906" cy="386942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 smtClean="0">
                <a:solidFill>
                  <a:schemeClr val="tx1"/>
                </a:solidFill>
              </a:rPr>
              <a:t>P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52438" y="-319356"/>
            <a:ext cx="4533120" cy="38046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dirty="0" smtClean="0">
                <a:solidFill>
                  <a:schemeClr val="tx1"/>
                </a:solidFill>
              </a:rPr>
              <a:t>P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86881" y="3677051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(Light)" panose="020B7200000000000000" pitchFamily="34" charset="0"/>
              </a:rPr>
              <a:t> Virtual Reality (VR)</a:t>
            </a:r>
            <a:endParaRPr lang="en-US" sz="2800" b="1" dirty="0">
              <a:latin typeface="Futura (Light)" panose="020B7200000000000000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3303635" y="3677051"/>
            <a:ext cx="79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(Light)" panose="020B7200000000000000" pitchFamily="34" charset="0"/>
              </a:rPr>
              <a:t>GUI</a:t>
            </a:r>
            <a:endParaRPr lang="en-US" sz="2800" b="1" dirty="0">
              <a:latin typeface="Futura (Light)" panose="020B7200000000000000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-1405540" y="451282"/>
            <a:ext cx="1005996" cy="10059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-1970675" y="1724718"/>
            <a:ext cx="1862725" cy="1"/>
          </a:xfrm>
          <a:prstGeom prst="line">
            <a:avLst/>
          </a:prstGeom>
          <a:solidFill>
            <a:schemeClr val="bg1"/>
          </a:solidFill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/>
          <p:cNvSpPr txBox="1"/>
          <p:nvPr/>
        </p:nvSpPr>
        <p:spPr>
          <a:xfrm>
            <a:off x="-2642569" y="1493886"/>
            <a:ext cx="7152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GAP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-1364682" y="1944743"/>
            <a:ext cx="1005996" cy="10059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P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7" name="Arc 46"/>
          <p:cNvSpPr/>
          <p:nvPr/>
        </p:nvSpPr>
        <p:spPr>
          <a:xfrm rot="18000000">
            <a:off x="-2565188" y="408654"/>
            <a:ext cx="1141685" cy="1199926"/>
          </a:xfrm>
          <a:prstGeom prst="arc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0" name="Arc 59"/>
          <p:cNvSpPr/>
          <p:nvPr/>
        </p:nvSpPr>
        <p:spPr>
          <a:xfrm rot="18391251">
            <a:off x="-2518494" y="731043"/>
            <a:ext cx="1141685" cy="1199926"/>
          </a:xfrm>
          <a:prstGeom prst="arc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 rot="11548887">
            <a:off x="-2708035" y="1503210"/>
            <a:ext cx="1246620" cy="1464074"/>
            <a:chOff x="3165311" y="4656723"/>
            <a:chExt cx="1246620" cy="1464074"/>
          </a:xfrm>
        </p:grpSpPr>
        <p:sp>
          <p:nvSpPr>
            <p:cNvPr id="61" name="Arc 60"/>
            <p:cNvSpPr/>
            <p:nvPr/>
          </p:nvSpPr>
          <p:spPr>
            <a:xfrm rot="18000000">
              <a:off x="3194431" y="4627603"/>
              <a:ext cx="1141685" cy="1199926"/>
            </a:xfrm>
            <a:prstGeom prst="arc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/>
            <p:cNvSpPr/>
            <p:nvPr/>
          </p:nvSpPr>
          <p:spPr>
            <a:xfrm rot="18391251">
              <a:off x="3241125" y="4949992"/>
              <a:ext cx="1141685" cy="1199926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1002" y="-3505"/>
            <a:ext cx="1246565" cy="3150003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694629" y="-85070"/>
            <a:ext cx="3598450" cy="34158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69" name="Arc 68"/>
          <p:cNvSpPr/>
          <p:nvPr/>
        </p:nvSpPr>
        <p:spPr>
          <a:xfrm rot="18000000">
            <a:off x="2534385" y="529564"/>
            <a:ext cx="1141685" cy="1199926"/>
          </a:xfrm>
          <a:prstGeom prst="arc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69"/>
          <p:cNvSpPr/>
          <p:nvPr/>
        </p:nvSpPr>
        <p:spPr>
          <a:xfrm rot="18391251">
            <a:off x="2581079" y="851953"/>
            <a:ext cx="1141685" cy="1199926"/>
          </a:xfrm>
          <a:prstGeom prst="arc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 rot="11435272">
            <a:off x="2664837" y="-657643"/>
            <a:ext cx="2507626" cy="3618874"/>
            <a:chOff x="3186910" y="4750299"/>
            <a:chExt cx="1273140" cy="1406601"/>
          </a:xfrm>
        </p:grpSpPr>
        <p:sp>
          <p:nvSpPr>
            <p:cNvPr id="72" name="Arc 71"/>
            <p:cNvSpPr/>
            <p:nvPr/>
          </p:nvSpPr>
          <p:spPr>
            <a:xfrm rot="18000000">
              <a:off x="3216030" y="4721179"/>
              <a:ext cx="1141685" cy="1199926"/>
            </a:xfrm>
            <a:prstGeom prst="arc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/>
            <p:cNvSpPr/>
            <p:nvPr/>
          </p:nvSpPr>
          <p:spPr>
            <a:xfrm rot="18391251">
              <a:off x="3289244" y="4986095"/>
              <a:ext cx="1141685" cy="1199926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71" y="117405"/>
            <a:ext cx="1246565" cy="315000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017669" y="1444668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X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97719" y="2186785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X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9081998" y="-57129"/>
            <a:ext cx="776020" cy="7760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042" y="152489"/>
            <a:ext cx="1246565" cy="3150003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8177651" y="495200"/>
            <a:ext cx="718711" cy="479817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/>
        </p:nvSpPr>
        <p:spPr>
          <a:xfrm>
            <a:off x="8795995" y="2395891"/>
            <a:ext cx="776020" cy="7760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162022" y="2300971"/>
            <a:ext cx="776020" cy="7802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749140" y="1557882"/>
            <a:ext cx="776020" cy="7760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8355330" y="1440628"/>
            <a:ext cx="1299480" cy="36116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8184607" y="2095296"/>
            <a:ext cx="484683" cy="45966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500523" y="1784044"/>
            <a:ext cx="390354" cy="40640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 flipV="1">
            <a:off x="6500523" y="305711"/>
            <a:ext cx="615308" cy="413181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846" y="86127"/>
            <a:ext cx="1246565" cy="3150003"/>
          </a:xfrm>
          <a:prstGeom prst="rect">
            <a:avLst/>
          </a:prstGeom>
        </p:spPr>
      </p:pic>
      <p:sp>
        <p:nvSpPr>
          <p:cNvPr id="110" name="Rounded Rectangle 109"/>
          <p:cNvSpPr/>
          <p:nvPr/>
        </p:nvSpPr>
        <p:spPr>
          <a:xfrm>
            <a:off x="13935463" y="155729"/>
            <a:ext cx="776020" cy="306334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H="1" flipV="1">
            <a:off x="13264365" y="583089"/>
            <a:ext cx="2044924" cy="20389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13301011" y="2767814"/>
            <a:ext cx="2044924" cy="203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 flipV="1">
            <a:off x="13254935" y="1018777"/>
            <a:ext cx="680528" cy="678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254935" y="2308155"/>
            <a:ext cx="680528" cy="6784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14711483" y="1011185"/>
            <a:ext cx="597806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 flipV="1">
            <a:off x="14711483" y="2300563"/>
            <a:ext cx="597806" cy="7591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-3853298" y="3619723"/>
            <a:ext cx="549663" cy="5496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A</a:t>
            </a:r>
            <a:endParaRPr lang="en-US" sz="28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793739" y="3658962"/>
            <a:ext cx="549663" cy="5496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B</a:t>
            </a:r>
            <a:endParaRPr lang="en-US" sz="28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938042" y="3689301"/>
            <a:ext cx="354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(Light)" panose="020B7200000000000000" pitchFamily="34" charset="0"/>
              </a:rPr>
              <a:t> Ubiquitous Computers</a:t>
            </a:r>
            <a:endParaRPr lang="en-US" sz="2800" b="1" dirty="0">
              <a:latin typeface="Futura (Light)" panose="020B7200000000000000" pitchFamily="34" charset="0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6444900" y="3671212"/>
            <a:ext cx="549663" cy="5496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</a:t>
            </a:r>
            <a:endParaRPr lang="en-US" sz="28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2434090" y="3677051"/>
            <a:ext cx="3600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(Light)" panose="020B7200000000000000" pitchFamily="34" charset="0"/>
              </a:rPr>
              <a:t> Augmented Interaction</a:t>
            </a:r>
            <a:endParaRPr lang="en-US" sz="2800" b="1" dirty="0">
              <a:latin typeface="Futura (Light)" panose="020B7200000000000000" pitchFamily="34" charset="0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11940948" y="3658962"/>
            <a:ext cx="549663" cy="5496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D</a:t>
            </a:r>
            <a:endParaRPr lang="en-US" sz="28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1248663" y="4747168"/>
            <a:ext cx="552384" cy="55238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1248663" y="5509297"/>
            <a:ext cx="552384" cy="55238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P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007947" y="4792527"/>
            <a:ext cx="222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Computer world</a:t>
            </a:r>
            <a:endParaRPr lang="en-US" sz="2400" dirty="0"/>
          </a:p>
        </p:txBody>
      </p:sp>
      <p:sp>
        <p:nvSpPr>
          <p:cNvPr id="134" name="TextBox 133"/>
          <p:cNvSpPr txBox="1"/>
          <p:nvPr/>
        </p:nvSpPr>
        <p:spPr>
          <a:xfrm>
            <a:off x="2007946" y="5510020"/>
            <a:ext cx="195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Physical world</a:t>
            </a:r>
            <a:endParaRPr lang="en-US" sz="2400" dirty="0"/>
          </a:p>
        </p:txBody>
      </p:sp>
      <p:cxnSp>
        <p:nvCxnSpPr>
          <p:cNvPr id="135" name="Straight Connector 134"/>
          <p:cNvCxnSpPr/>
          <p:nvPr/>
        </p:nvCxnSpPr>
        <p:spPr>
          <a:xfrm flipH="1" flipV="1">
            <a:off x="4864020" y="4923399"/>
            <a:ext cx="671098" cy="6690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4854590" y="5450526"/>
            <a:ext cx="680528" cy="678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4864020" y="5945854"/>
            <a:ext cx="671098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5525122" y="4686506"/>
            <a:ext cx="463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Human – Physical </a:t>
            </a:r>
            <a:r>
              <a:rPr lang="en-US" sz="2400" dirty="0"/>
              <a:t>W</a:t>
            </a:r>
            <a:r>
              <a:rPr lang="en-US" sz="2400" dirty="0" smtClean="0"/>
              <a:t>orld Interaction</a:t>
            </a:r>
            <a:endParaRPr lang="en-US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535118" y="5193386"/>
            <a:ext cx="490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Human – Computer World Interaction</a:t>
            </a:r>
            <a:endParaRPr lang="en-US" sz="24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525122" y="5698705"/>
            <a:ext cx="588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Computer </a:t>
            </a:r>
            <a:r>
              <a:rPr lang="en-US" sz="2400" dirty="0" smtClean="0"/>
              <a:t>World –  Physical World Interaction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740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27" grpId="0"/>
      <p:bldP spid="1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>
          <a:xfrm>
            <a:off x="4717708" y="-375432"/>
            <a:ext cx="5002906" cy="386942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dirty="0" smtClean="0">
                <a:solidFill>
                  <a:schemeClr val="tx1"/>
                </a:solidFill>
              </a:rPr>
              <a:t>P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961236" y="-384121"/>
            <a:ext cx="5002906" cy="386942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dirty="0" smtClean="0">
                <a:solidFill>
                  <a:schemeClr val="tx1"/>
                </a:solidFill>
              </a:rPr>
              <a:t>P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386782" y="493457"/>
            <a:ext cx="1588695" cy="173863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6795" y="3677051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(Light)" panose="020B7200000000000000" pitchFamily="34" charset="0"/>
              </a:rPr>
              <a:t>Enchanted Objects</a:t>
            </a:r>
            <a:endParaRPr lang="en-US" sz="2800" b="1" dirty="0">
              <a:latin typeface="Futura (Light)" panose="020B7200000000000000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180125" y="1272531"/>
            <a:ext cx="668437" cy="8063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8" y="-3505"/>
            <a:ext cx="1246565" cy="3150003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338" y="14011"/>
            <a:ext cx="1246565" cy="3150003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 flipV="1">
            <a:off x="12860919" y="174174"/>
            <a:ext cx="1342761" cy="190421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12969903" y="364595"/>
            <a:ext cx="1355697" cy="564550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467132" y="3619723"/>
            <a:ext cx="549663" cy="5496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Futura (Light)" panose="020B7200000000000000" pitchFamily="34" charset="0"/>
              </a:rPr>
              <a:t>B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1169570" y="3662978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(Light)" panose="020B7200000000000000" pitchFamily="34" charset="0"/>
              </a:rPr>
              <a:t> Transhumanism</a:t>
            </a:r>
            <a:endParaRPr lang="en-US" sz="2800" b="1" dirty="0">
              <a:latin typeface="Futura (Light)" panose="020B7200000000000000" pitchFamily="34" charset="0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10695665" y="3658962"/>
            <a:ext cx="549663" cy="5496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D</a:t>
            </a:r>
            <a:endParaRPr lang="en-US" sz="28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1248663" y="4747168"/>
            <a:ext cx="552384" cy="55238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1248663" y="5448337"/>
            <a:ext cx="552384" cy="55238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P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007947" y="4792527"/>
            <a:ext cx="143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Computer</a:t>
            </a:r>
            <a:endParaRPr lang="en-US" sz="2400" dirty="0"/>
          </a:p>
        </p:txBody>
      </p:sp>
      <p:sp>
        <p:nvSpPr>
          <p:cNvPr id="134" name="TextBox 133"/>
          <p:cNvSpPr txBox="1"/>
          <p:nvPr/>
        </p:nvSpPr>
        <p:spPr>
          <a:xfrm>
            <a:off x="2007946" y="5449060"/>
            <a:ext cx="117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Physical</a:t>
            </a:r>
            <a:endParaRPr lang="en-US" sz="2400" dirty="0"/>
          </a:p>
        </p:txBody>
      </p:sp>
      <p:cxnSp>
        <p:nvCxnSpPr>
          <p:cNvPr id="135" name="Straight Connector 134"/>
          <p:cNvCxnSpPr/>
          <p:nvPr/>
        </p:nvCxnSpPr>
        <p:spPr>
          <a:xfrm flipH="1" flipV="1">
            <a:off x="4864020" y="4923399"/>
            <a:ext cx="671098" cy="6690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4854590" y="5389702"/>
            <a:ext cx="680528" cy="678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4864020" y="5885030"/>
            <a:ext cx="671098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5525122" y="4686506"/>
            <a:ext cx="463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Human – Physical </a:t>
            </a:r>
            <a:r>
              <a:rPr lang="en-US" sz="2400" dirty="0"/>
              <a:t>W</a:t>
            </a:r>
            <a:r>
              <a:rPr lang="en-US" sz="2400" dirty="0" smtClean="0"/>
              <a:t>orld Interaction</a:t>
            </a:r>
            <a:endParaRPr lang="en-US" sz="24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535118" y="5132562"/>
            <a:ext cx="490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Human – Computer World Interaction</a:t>
            </a:r>
            <a:endParaRPr lang="en-US" sz="24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525122" y="5637881"/>
            <a:ext cx="588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Computer </a:t>
            </a:r>
            <a:r>
              <a:rPr lang="en-US" sz="2400" dirty="0" smtClean="0"/>
              <a:t>World –  Physical World Interaction</a:t>
            </a:r>
            <a:endParaRPr lang="en-US" sz="2400" dirty="0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1634787" y="1090662"/>
            <a:ext cx="680528" cy="6784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1634787" y="1470298"/>
            <a:ext cx="680528" cy="6784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12204582" y="731445"/>
            <a:ext cx="656337" cy="526095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1339645" y="1491548"/>
            <a:ext cx="656337" cy="526095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9424" y="-3505"/>
            <a:ext cx="1246565" cy="3150003"/>
          </a:xfrm>
          <a:prstGeom prst="rect">
            <a:avLst/>
          </a:prstGeom>
        </p:spPr>
      </p:pic>
      <p:sp>
        <p:nvSpPr>
          <p:cNvPr id="78" name="Rounded Rectangle 77"/>
          <p:cNvSpPr/>
          <p:nvPr/>
        </p:nvSpPr>
        <p:spPr>
          <a:xfrm>
            <a:off x="-1919049" y="66097"/>
            <a:ext cx="776020" cy="306334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H="1" flipV="1">
            <a:off x="-2590147" y="493457"/>
            <a:ext cx="2044924" cy="20389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-2553501" y="2678182"/>
            <a:ext cx="2044924" cy="2038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-2599577" y="929145"/>
            <a:ext cx="680528" cy="678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-2599577" y="2218523"/>
            <a:ext cx="680528" cy="6784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-1143029" y="921553"/>
            <a:ext cx="597806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-1143029" y="2210931"/>
            <a:ext cx="597806" cy="7591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-4004313" y="3587419"/>
            <a:ext cx="260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(Light)" panose="020B7200000000000000" pitchFamily="34" charset="0"/>
              </a:rPr>
              <a:t> Terminal World</a:t>
            </a:r>
            <a:endParaRPr lang="en-US" sz="2800" b="1" dirty="0">
              <a:latin typeface="Futura (Light)" panose="020B7200000000000000" pitchFamily="34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-4497455" y="3569330"/>
            <a:ext cx="549663" cy="5496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A</a:t>
            </a:r>
            <a:endParaRPr lang="en-US" sz="28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705321" y="3659993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(Light)" panose="020B7200000000000000" pitchFamily="34" charset="0"/>
              </a:rPr>
              <a:t>Animism</a:t>
            </a:r>
            <a:endParaRPr lang="en-US" sz="2800" b="1" dirty="0">
              <a:latin typeface="Futura (Light)" panose="020B7200000000000000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888" y="-20563"/>
            <a:ext cx="1246565" cy="3150003"/>
          </a:xfrm>
          <a:prstGeom prst="rect">
            <a:avLst/>
          </a:prstGeom>
        </p:spPr>
      </p:pic>
      <p:sp>
        <p:nvSpPr>
          <p:cNvPr id="98" name="Oval 97"/>
          <p:cNvSpPr/>
          <p:nvPr/>
        </p:nvSpPr>
        <p:spPr>
          <a:xfrm>
            <a:off x="6036434" y="3602665"/>
            <a:ext cx="549663" cy="5496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Futura (Light)" panose="020B7200000000000000" pitchFamily="34" charset="0"/>
              </a:rPr>
              <a:t>C</a:t>
            </a:r>
          </a:p>
        </p:txBody>
      </p:sp>
      <p:cxnSp>
        <p:nvCxnSpPr>
          <p:cNvPr id="99" name="Straight Connector 98"/>
          <p:cNvCxnSpPr/>
          <p:nvPr/>
        </p:nvCxnSpPr>
        <p:spPr>
          <a:xfrm flipH="1">
            <a:off x="6536145" y="1346209"/>
            <a:ext cx="90245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6601128" y="1725845"/>
            <a:ext cx="837471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/>
          <p:cNvSpPr/>
          <p:nvPr/>
        </p:nvSpPr>
        <p:spPr>
          <a:xfrm>
            <a:off x="7510066" y="1097447"/>
            <a:ext cx="1103253" cy="974078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>
            <a:off x="8613319" y="364595"/>
            <a:ext cx="498361" cy="637116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 flipV="1">
            <a:off x="4919318" y="6327294"/>
            <a:ext cx="671098" cy="6690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580420" y="6090401"/>
            <a:ext cx="355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Human – Agent Interaction</a:t>
            </a:r>
            <a:endParaRPr lang="en-US" sz="2400" dirty="0"/>
          </a:p>
        </p:txBody>
      </p:sp>
      <p:sp>
        <p:nvSpPr>
          <p:cNvPr id="126" name="Rounded Rectangle 125"/>
          <p:cNvSpPr/>
          <p:nvPr/>
        </p:nvSpPr>
        <p:spPr>
          <a:xfrm>
            <a:off x="1230176" y="6105593"/>
            <a:ext cx="552384" cy="552384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989459" y="6106316"/>
            <a:ext cx="2581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Computer+Physical</a:t>
            </a:r>
            <a:endParaRPr lang="en-US" sz="2400" dirty="0"/>
          </a:p>
        </p:txBody>
      </p:sp>
      <p:cxnSp>
        <p:nvCxnSpPr>
          <p:cNvPr id="144" name="Straight Connector 143"/>
          <p:cNvCxnSpPr/>
          <p:nvPr/>
        </p:nvCxnSpPr>
        <p:spPr>
          <a:xfrm flipH="1">
            <a:off x="6336740" y="86662"/>
            <a:ext cx="2774939" cy="175022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/>
        </p:nvSpPr>
        <p:spPr>
          <a:xfrm>
            <a:off x="-5297264" y="66097"/>
            <a:ext cx="776020" cy="306334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C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 flipH="1" flipV="1">
            <a:off x="-4544282" y="935929"/>
            <a:ext cx="680528" cy="678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 flipV="1">
            <a:off x="-4544282" y="2225307"/>
            <a:ext cx="680528" cy="6784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2671161" y="1119048"/>
            <a:ext cx="432889" cy="579676"/>
          </a:xfrm>
          <a:prstGeom prst="line">
            <a:avLst/>
          </a:prstGeom>
          <a:ln w="57150">
            <a:solidFill>
              <a:schemeClr val="accent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21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9" grpId="0"/>
      <p:bldP spid="86" grpId="0"/>
      <p:bldP spid="9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2734564" y="3857413"/>
            <a:ext cx="7430516" cy="22714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Spaces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68475" y="0"/>
            <a:ext cx="1246565" cy="3150003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6869398" y="1156774"/>
            <a:ext cx="2932360" cy="0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9801758" y="-62234"/>
            <a:ext cx="1655099" cy="3212237"/>
            <a:chOff x="8311550" y="-255677"/>
            <a:chExt cx="1869848" cy="3629025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432031" y="-255677"/>
              <a:ext cx="1246565" cy="3150003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34833" y="-16166"/>
              <a:ext cx="1246565" cy="3150003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1550" y="223345"/>
              <a:ext cx="1246565" cy="3150003"/>
            </a:xfrm>
            <a:prstGeom prst="rect">
              <a:avLst/>
            </a:prstGeom>
          </p:spPr>
        </p:pic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5987" y="29015"/>
            <a:ext cx="1246565" cy="3150003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2545080" y="1182645"/>
            <a:ext cx="2969037" cy="0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7531868" y="4115491"/>
            <a:ext cx="1096322" cy="119979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Thing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485666" y="4467641"/>
            <a:ext cx="1096322" cy="119979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8268035" y="4420922"/>
            <a:ext cx="1096322" cy="119979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Thing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766391" y="2176947"/>
            <a:ext cx="875877" cy="1581983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4935789" y="3210989"/>
            <a:ext cx="934434" cy="1551440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314368" y="2383657"/>
            <a:ext cx="1162378" cy="1989573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65717" y="880612"/>
            <a:ext cx="2281020" cy="5523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Conversation</a:t>
            </a:r>
            <a:endParaRPr lang="en-US" sz="20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00" name="Oval 99"/>
          <p:cNvSpPr/>
          <p:nvPr/>
        </p:nvSpPr>
        <p:spPr>
          <a:xfrm rot="17786749">
            <a:off x="4219959" y="3041241"/>
            <a:ext cx="1433864" cy="5528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Create</a:t>
            </a:r>
            <a:endParaRPr lang="en-US" sz="20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7119989" y="4665500"/>
            <a:ext cx="1096322" cy="119979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Thing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7605245" y="4822824"/>
            <a:ext cx="1096322" cy="119979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Thing</a:t>
            </a:r>
          </a:p>
        </p:txBody>
      </p:sp>
      <p:cxnSp>
        <p:nvCxnSpPr>
          <p:cNvPr id="106" name="Straight Connector 105"/>
          <p:cNvCxnSpPr>
            <a:stCxn id="143" idx="4"/>
          </p:cNvCxnSpPr>
          <p:nvPr/>
        </p:nvCxnSpPr>
        <p:spPr>
          <a:xfrm flipH="1">
            <a:off x="7906901" y="1421751"/>
            <a:ext cx="398764" cy="2435662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3" idx="4"/>
            <a:endCxn id="71" idx="0"/>
          </p:cNvCxnSpPr>
          <p:nvPr/>
        </p:nvCxnSpPr>
        <p:spPr>
          <a:xfrm>
            <a:off x="4006227" y="1432936"/>
            <a:ext cx="27600" cy="3034705"/>
          </a:xfrm>
          <a:prstGeom prst="line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7165155" y="869427"/>
            <a:ext cx="2281020" cy="5523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Presentation</a:t>
            </a:r>
            <a:endParaRPr lang="en-US" sz="20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50" name="Oval 149"/>
          <p:cNvSpPr/>
          <p:nvPr/>
        </p:nvSpPr>
        <p:spPr>
          <a:xfrm rot="18000000">
            <a:off x="4798693" y="3821612"/>
            <a:ext cx="1101238" cy="5528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Read</a:t>
            </a:r>
            <a:endParaRPr lang="en-US" sz="20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5503679" y="4806673"/>
            <a:ext cx="1101238" cy="5528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Think</a:t>
            </a:r>
            <a:endParaRPr lang="en-US" sz="20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57" name="Straight Connector 156"/>
          <p:cNvCxnSpPr>
            <a:endCxn id="153" idx="0"/>
          </p:cNvCxnSpPr>
          <p:nvPr/>
        </p:nvCxnSpPr>
        <p:spPr>
          <a:xfrm flipH="1">
            <a:off x="6054298" y="3317668"/>
            <a:ext cx="41447" cy="1489005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endCxn id="153" idx="2"/>
          </p:cNvCxnSpPr>
          <p:nvPr/>
        </p:nvCxnSpPr>
        <p:spPr>
          <a:xfrm>
            <a:off x="4828401" y="5083100"/>
            <a:ext cx="675278" cy="0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 flipV="1">
            <a:off x="6604917" y="5067538"/>
            <a:ext cx="444598" cy="11121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 rot="3600426">
            <a:off x="6628837" y="2655759"/>
            <a:ext cx="1101238" cy="5528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Read</a:t>
            </a:r>
            <a:endParaRPr lang="en-US" sz="20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0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/>
          <p:cNvSpPr/>
          <p:nvPr/>
        </p:nvSpPr>
        <p:spPr>
          <a:xfrm>
            <a:off x="-185715" y="4737461"/>
            <a:ext cx="6009426" cy="384182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r>
              <a:rPr lang="en-US" sz="36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Physical world</a:t>
            </a:r>
            <a:endParaRPr lang="en-US" sz="36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-185715" y="-319356"/>
            <a:ext cx="6009426" cy="38046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r>
              <a:rPr lang="en-US" sz="36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Physical world</a:t>
            </a:r>
            <a:endParaRPr lang="en-US" sz="36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73294" y="3677051"/>
            <a:ext cx="1952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(Light)" panose="020B7200000000000000" pitchFamily="34" charset="0"/>
              </a:rPr>
              <a:t> PRESENCE</a:t>
            </a:r>
            <a:endParaRPr lang="en-US" sz="2800" b="1" dirty="0">
              <a:latin typeface="Futura (Light)" panose="020B7200000000000000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08673" y="-85070"/>
            <a:ext cx="4770362" cy="34158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Virtual </a:t>
            </a:r>
          </a:p>
          <a:p>
            <a:pPr algn="r"/>
            <a:r>
              <a:rPr lang="en-US" sz="36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Environment</a:t>
            </a:r>
            <a:endParaRPr lang="en-US" sz="3600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87" y="117405"/>
            <a:ext cx="1246565" cy="3150003"/>
          </a:xfrm>
          <a:prstGeom prst="rect">
            <a:avLst/>
          </a:prstGeom>
        </p:spPr>
      </p:pic>
      <p:sp>
        <p:nvSpPr>
          <p:cNvPr id="79" name="Rounded Rectangle 78"/>
          <p:cNvSpPr/>
          <p:nvPr/>
        </p:nvSpPr>
        <p:spPr>
          <a:xfrm>
            <a:off x="1773294" y="5612990"/>
            <a:ext cx="2927518" cy="20956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Virtual</a:t>
            </a:r>
          </a:p>
          <a:p>
            <a:pPr algn="ctr"/>
            <a:r>
              <a:rPr lang="en-US" sz="36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Environment</a:t>
            </a:r>
            <a:endParaRPr lang="en-US" sz="3600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63" y="5225279"/>
            <a:ext cx="1246565" cy="3150003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1139306" y="8805490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Futura (Light)" panose="020B7200000000000000" pitchFamily="34" charset="0"/>
              </a:rPr>
              <a:t> OBJECT-PRESENCE</a:t>
            </a:r>
            <a:endParaRPr lang="en-US" sz="2800" b="1" dirty="0">
              <a:latin typeface="Futura (Light)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17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 rot="1572491">
            <a:off x="5804771" y="635409"/>
            <a:ext cx="6473076" cy="5659230"/>
            <a:chOff x="5788689" y="616001"/>
            <a:chExt cx="6473076" cy="565923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9019452" y="975535"/>
              <a:ext cx="126365" cy="4996021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483315" y="3569970"/>
              <a:ext cx="5006922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 rot="20027509">
              <a:off x="7077207" y="3396204"/>
              <a:ext cx="2368296" cy="23682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Futura (Light)" panose="020B7200000000000000" pitchFamily="34" charset="0"/>
                </a:rPr>
                <a:t>Tangible </a:t>
              </a:r>
            </a:p>
            <a:p>
              <a:pPr algn="ctr"/>
              <a:r>
                <a:rPr lang="en-US" sz="2400" dirty="0" smtClean="0">
                  <a:latin typeface="Futura (Light)" panose="020B7200000000000000" pitchFamily="34" charset="0"/>
                </a:rPr>
                <a:t>UIs</a:t>
              </a:r>
              <a:endParaRPr lang="en-US" sz="2400" dirty="0">
                <a:latin typeface="Futura (Light)" panose="020B7200000000000000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 rot="20027509">
              <a:off x="6786919" y="1712625"/>
              <a:ext cx="2368296" cy="23682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Futura (Light)" panose="020B7200000000000000" pitchFamily="34" charset="0"/>
                </a:rPr>
                <a:t>Augmented</a:t>
              </a:r>
              <a:br>
                <a:rPr lang="en-US" sz="2400" dirty="0" smtClean="0">
                  <a:latin typeface="Futura (Light)" panose="020B7200000000000000" pitchFamily="34" charset="0"/>
                </a:rPr>
              </a:br>
              <a:r>
                <a:rPr lang="en-US" sz="2400" dirty="0" smtClean="0">
                  <a:latin typeface="Futura (Light)" panose="020B7200000000000000" pitchFamily="34" charset="0"/>
                </a:rPr>
                <a:t>Reality</a:t>
              </a:r>
              <a:endParaRPr lang="en-US" sz="2400" dirty="0">
                <a:latin typeface="Futura (Light)" panose="020B7200000000000000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 rot="20027509">
              <a:off x="8764944" y="1535502"/>
              <a:ext cx="2368296" cy="23682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Futura (Light)" panose="020B7200000000000000" pitchFamily="34" charset="0"/>
                </a:rPr>
                <a:t>Virtual </a:t>
              </a:r>
              <a:br>
                <a:rPr lang="en-US" sz="2400" dirty="0" smtClean="0">
                  <a:latin typeface="Futura (Light)" panose="020B7200000000000000" pitchFamily="34" charset="0"/>
                </a:rPr>
              </a:br>
              <a:r>
                <a:rPr lang="en-US" sz="2400" dirty="0" smtClean="0">
                  <a:latin typeface="Futura (Light)" panose="020B7200000000000000" pitchFamily="34" charset="0"/>
                </a:rPr>
                <a:t>Reality</a:t>
              </a:r>
              <a:endParaRPr lang="en-US" sz="2400" dirty="0">
                <a:latin typeface="Futura (Light)" panose="020B7200000000000000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 rot="20027509">
              <a:off x="6943116" y="4382829"/>
              <a:ext cx="1466850" cy="146685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Futura (Light)" panose="020B7200000000000000" pitchFamily="34" charset="0"/>
                </a:rPr>
                <a:t>Organic UIs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Futura (Light)" panose="020B7200000000000000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 rot="20027509">
              <a:off x="8904967" y="3434318"/>
              <a:ext cx="2088250" cy="195646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Futura (Light)" panose="020B7200000000000000" pitchFamily="34" charset="0"/>
                </a:rPr>
                <a:t>  Tele-</a:t>
              </a:r>
            </a:p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Futura (Light)" panose="020B7200000000000000" pitchFamily="34" charset="0"/>
                </a:rPr>
                <a:t>    presence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Futura (Light)" panose="020B7200000000000000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027509">
              <a:off x="8577655" y="5905899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Futura (Light)" panose="020B7200000000000000" pitchFamily="34" charset="0"/>
                </a:rPr>
                <a:t>PHYSICAL</a:t>
              </a:r>
              <a:endParaRPr lang="en-US" dirty="0">
                <a:solidFill>
                  <a:schemeClr val="accent6"/>
                </a:solidFill>
                <a:latin typeface="Futura (Light)" panose="020B7200000000000000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0027509">
              <a:off x="8755303" y="616001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Futura (Light)" panose="020B7200000000000000" pitchFamily="34" charset="0"/>
                </a:rPr>
                <a:t>VIRTUAL</a:t>
              </a:r>
              <a:endParaRPr lang="en-US" dirty="0">
                <a:solidFill>
                  <a:schemeClr val="accent6"/>
                </a:solidFill>
                <a:latin typeface="Futura (Light)" panose="020B7200000000000000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20027509">
              <a:off x="5788689" y="3374684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Futura (Light)" panose="020B7200000000000000" pitchFamily="34" charset="0"/>
                </a:rPr>
                <a:t>HERE</a:t>
              </a:r>
              <a:endParaRPr lang="en-US" dirty="0">
                <a:solidFill>
                  <a:schemeClr val="accent6"/>
                </a:solidFill>
                <a:latin typeface="Futura (Light)" panose="020B7200000000000000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027509">
              <a:off x="11461546" y="336906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Futura (Light)" panose="020B7200000000000000" pitchFamily="34" charset="0"/>
                </a:rPr>
                <a:t>THERE</a:t>
              </a:r>
              <a:endParaRPr lang="en-US" dirty="0">
                <a:solidFill>
                  <a:schemeClr val="accent6"/>
                </a:solidFill>
                <a:latin typeface="Futura (Light)" panose="020B7200000000000000" pitchFamily="34" charset="0"/>
              </a:endParaRPr>
            </a:p>
          </p:txBody>
        </p:sp>
      </p:grpSp>
      <p:cxnSp>
        <p:nvCxnSpPr>
          <p:cNvPr id="27" name="Straight Connector 26"/>
          <p:cNvCxnSpPr>
            <a:stCxn id="28" idx="6"/>
            <a:endCxn id="29" idx="2"/>
          </p:cNvCxnSpPr>
          <p:nvPr/>
        </p:nvCxnSpPr>
        <p:spPr>
          <a:xfrm flipV="1">
            <a:off x="1228883" y="2060868"/>
            <a:ext cx="2312262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-895964" y="998445"/>
            <a:ext cx="2124847" cy="21248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Futura (Light)" panose="020B7200000000000000" pitchFamily="34" charset="0"/>
              </a:rPr>
              <a:t>Were we come from: </a:t>
            </a:r>
            <a:r>
              <a:rPr lang="en-US" dirty="0" smtClean="0">
                <a:solidFill>
                  <a:schemeClr val="accent6"/>
                </a:solidFill>
                <a:latin typeface="Futura (Light)" panose="020B7200000000000000" pitchFamily="34" charset="0"/>
              </a:rPr>
              <a:t>Computers </a:t>
            </a:r>
            <a:r>
              <a:rPr lang="en-US" dirty="0">
                <a:solidFill>
                  <a:schemeClr val="accent6"/>
                </a:solidFill>
                <a:latin typeface="Futura (Light)" panose="020B7200000000000000" pitchFamily="34" charset="0"/>
              </a:rPr>
              <a:t>as calculators</a:t>
            </a:r>
          </a:p>
        </p:txBody>
      </p:sp>
      <p:sp>
        <p:nvSpPr>
          <p:cNvPr id="29" name="Oval 28"/>
          <p:cNvSpPr/>
          <p:nvPr/>
        </p:nvSpPr>
        <p:spPr>
          <a:xfrm>
            <a:off x="3541145" y="1027119"/>
            <a:ext cx="2067498" cy="206749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Futura (Light)" panose="020B7200000000000000" pitchFamily="34" charset="0"/>
              </a:rPr>
              <a:t>Were we are going: </a:t>
            </a:r>
            <a:r>
              <a:rPr lang="en-US" dirty="0" smtClean="0">
                <a:solidFill>
                  <a:schemeClr val="accent6"/>
                </a:solidFill>
                <a:latin typeface="Futura (Light)" panose="020B7200000000000000" pitchFamily="34" charset="0"/>
              </a:rPr>
              <a:t>Ubiquitous Screens</a:t>
            </a:r>
            <a:endParaRPr lang="en-US" dirty="0">
              <a:solidFill>
                <a:schemeClr val="accent6"/>
              </a:solidFill>
              <a:latin typeface="Futura (Light)" panose="020B7200000000000000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-1142880" y="1292280"/>
            <a:ext cx="640398" cy="64039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(Light)" panose="020B7200000000000000" pitchFamily="34" charset="0"/>
              </a:rPr>
              <a:t>1</a:t>
            </a:r>
          </a:p>
        </p:txBody>
      </p:sp>
      <p:sp>
        <p:nvSpPr>
          <p:cNvPr id="38" name="Oval 37"/>
          <p:cNvSpPr/>
          <p:nvPr/>
        </p:nvSpPr>
        <p:spPr>
          <a:xfrm>
            <a:off x="3294229" y="1245942"/>
            <a:ext cx="640398" cy="64039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(Light)" panose="020B7200000000000000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804867" y="2835400"/>
            <a:ext cx="2067498" cy="206749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Futura (Light)" panose="020B7200000000000000" pitchFamily="34" charset="0"/>
              </a:rPr>
              <a:t>Were we could go:</a:t>
            </a:r>
            <a:br>
              <a:rPr lang="en-US" dirty="0" smtClean="0">
                <a:solidFill>
                  <a:schemeClr val="dk1"/>
                </a:solidFill>
                <a:latin typeface="Futura (Light)" panose="020B7200000000000000" pitchFamily="34" charset="0"/>
              </a:rPr>
            </a:br>
            <a:r>
              <a:rPr lang="en-US" dirty="0" smtClean="0">
                <a:solidFill>
                  <a:schemeClr val="accent6"/>
                </a:solidFill>
                <a:latin typeface="Futura (Light)" panose="020B7200000000000000" pitchFamily="34" charset="0"/>
              </a:rPr>
              <a:t>Integration</a:t>
            </a:r>
            <a:endParaRPr lang="en-US" dirty="0">
              <a:solidFill>
                <a:schemeClr val="accent6"/>
              </a:solidFill>
              <a:latin typeface="Futura (Light)" panose="020B7200000000000000" pitchFamily="34" charset="0"/>
            </a:endParaRPr>
          </a:p>
        </p:txBody>
      </p:sp>
      <p:sp>
        <p:nvSpPr>
          <p:cNvPr id="42" name="Arc 41"/>
          <p:cNvSpPr/>
          <p:nvPr/>
        </p:nvSpPr>
        <p:spPr>
          <a:xfrm>
            <a:off x="1228883" y="2060868"/>
            <a:ext cx="1587008" cy="1537935"/>
          </a:xfrm>
          <a:prstGeom prst="arc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633938" y="2958406"/>
            <a:ext cx="640398" cy="64039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(Light)" panose="020B7200000000000000" pitchFamily="34" charset="0"/>
              </a:rPr>
              <a:t>3</a:t>
            </a:r>
            <a:endParaRPr lang="en-US" dirty="0">
              <a:solidFill>
                <a:schemeClr val="bg1"/>
              </a:solidFill>
              <a:latin typeface="Futura (Light)" panose="020B7200000000000000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33932" y="131993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Futura (Light)" panose="020B7200000000000000" pitchFamily="34" charset="0"/>
              </a:rPr>
              <a:t>WE ARE HERE</a:t>
            </a:r>
            <a:endParaRPr lang="en-US" dirty="0">
              <a:solidFill>
                <a:schemeClr val="accent6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46" name="Straight Arrow Connector 45"/>
          <p:cNvCxnSpPr>
            <a:stCxn id="44" idx="2"/>
            <a:endCxn id="42" idx="0"/>
          </p:cNvCxnSpPr>
          <p:nvPr/>
        </p:nvCxnSpPr>
        <p:spPr>
          <a:xfrm flipH="1">
            <a:off x="2022387" y="1689269"/>
            <a:ext cx="5994" cy="371599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65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 rot="1572491">
            <a:off x="6523415" y="769187"/>
            <a:ext cx="6473076" cy="5659230"/>
            <a:chOff x="5788689" y="616001"/>
            <a:chExt cx="6473076" cy="565923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9019452" y="975535"/>
              <a:ext cx="126365" cy="499602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483315" y="3569970"/>
              <a:ext cx="5006922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 rot="20027509">
              <a:off x="6803984" y="3020397"/>
              <a:ext cx="2368296" cy="2368296"/>
            </a:xfrm>
            <a:prstGeom prst="ellips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Futura (Light)" panose="020B7200000000000000" pitchFamily="34" charset="0"/>
                </a:rPr>
                <a:t>Tangible </a:t>
              </a:r>
            </a:p>
            <a:p>
              <a:pPr algn="ctr"/>
              <a:r>
                <a:rPr lang="en-US" sz="2400" dirty="0" smtClean="0">
                  <a:latin typeface="Futura (Light)" panose="020B7200000000000000" pitchFamily="34" charset="0"/>
                </a:rPr>
                <a:t>Interaction</a:t>
              </a:r>
              <a:endParaRPr lang="en-US" sz="2400" dirty="0">
                <a:latin typeface="Futura (Light)" panose="020B7200000000000000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 rot="20027509">
              <a:off x="7194886" y="1780569"/>
              <a:ext cx="2296250" cy="2296250"/>
            </a:xfrm>
            <a:prstGeom prst="ellips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Futura (Light)" panose="020B7200000000000000" pitchFamily="34" charset="0"/>
                </a:rPr>
                <a:t>Augmented</a:t>
              </a:r>
              <a:br>
                <a:rPr lang="en-US" sz="2400" dirty="0" smtClean="0">
                  <a:latin typeface="Futura (Light)" panose="020B7200000000000000" pitchFamily="34" charset="0"/>
                </a:rPr>
              </a:br>
              <a:r>
                <a:rPr lang="en-US" sz="2400" dirty="0" smtClean="0">
                  <a:latin typeface="Futura (Light)" panose="020B7200000000000000" pitchFamily="34" charset="0"/>
                </a:rPr>
                <a:t>Reality</a:t>
              </a:r>
              <a:endParaRPr lang="en-US" sz="2400" dirty="0">
                <a:latin typeface="Futura (Light)" panose="020B7200000000000000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 rot="20027509">
              <a:off x="8756076" y="1450812"/>
              <a:ext cx="2368296" cy="2368296"/>
            </a:xfrm>
            <a:prstGeom prst="ellips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Futura (Light)" panose="020B7200000000000000" pitchFamily="34" charset="0"/>
                </a:rPr>
                <a:t>Virtual </a:t>
              </a:r>
              <a:br>
                <a:rPr lang="en-US" sz="2400" dirty="0" smtClean="0">
                  <a:latin typeface="Futura (Light)" panose="020B7200000000000000" pitchFamily="34" charset="0"/>
                </a:rPr>
              </a:br>
              <a:r>
                <a:rPr lang="en-US" sz="2400" dirty="0" smtClean="0">
                  <a:latin typeface="Futura (Light)" panose="020B7200000000000000" pitchFamily="34" charset="0"/>
                </a:rPr>
                <a:t>Reality</a:t>
              </a:r>
              <a:endParaRPr lang="en-US" sz="2400" dirty="0">
                <a:latin typeface="Futura (Light)" panose="020B7200000000000000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 rot="20027509">
              <a:off x="7146206" y="4509259"/>
              <a:ext cx="1466850" cy="1466850"/>
            </a:xfrm>
            <a:prstGeom prst="ellips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Futura (Light)" panose="020B7200000000000000" pitchFamily="34" charset="0"/>
                </a:rPr>
                <a:t>Organic UIs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Futura (Light)" panose="020B7200000000000000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 rot="20027509">
              <a:off x="8904967" y="3434318"/>
              <a:ext cx="2088250" cy="195646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Futura (Light)" panose="020B7200000000000000" pitchFamily="34" charset="0"/>
                </a:rPr>
                <a:t>  Tele-</a:t>
              </a:r>
            </a:p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Futura (Light)" panose="020B7200000000000000" pitchFamily="34" charset="0"/>
                </a:rPr>
                <a:t>    presence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Futura (Light)" panose="020B7200000000000000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0027509">
              <a:off x="8577655" y="5905899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Futura (Light)" panose="020B7200000000000000" pitchFamily="34" charset="0"/>
                </a:rPr>
                <a:t>PHYSICAL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0027509">
              <a:off x="8755303" y="616001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Futura (Light)" panose="020B7200000000000000" pitchFamily="34" charset="0"/>
                </a:rPr>
                <a:t>VIRTUAL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20027509">
              <a:off x="5788689" y="3374684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Futura (Light)" panose="020B7200000000000000" pitchFamily="34" charset="0"/>
                </a:rPr>
                <a:t>HERE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027509">
              <a:off x="11461546" y="336906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Futura (Light)" panose="020B7200000000000000" pitchFamily="34" charset="0"/>
                </a:rPr>
                <a:t>THERE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endParaRPr>
            </a:p>
          </p:txBody>
        </p:sp>
      </p:grpSp>
      <p:cxnSp>
        <p:nvCxnSpPr>
          <p:cNvPr id="27" name="Straight Connector 26"/>
          <p:cNvCxnSpPr>
            <a:stCxn id="28" idx="6"/>
            <a:endCxn id="29" idx="2"/>
          </p:cNvCxnSpPr>
          <p:nvPr/>
        </p:nvCxnSpPr>
        <p:spPr>
          <a:xfrm flipV="1">
            <a:off x="1228883" y="2060868"/>
            <a:ext cx="2312262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-895964" y="998445"/>
            <a:ext cx="2124847" cy="21248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dk1"/>
                </a:solidFill>
                <a:latin typeface="Futura (Light)" panose="020B7200000000000000" pitchFamily="34" charset="0"/>
              </a:rPr>
              <a:t>We come from: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Computers as calculators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utura (Light)" panose="020B7200000000000000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541145" y="1027119"/>
            <a:ext cx="2067498" cy="206749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Futura (Light)" panose="020B7200000000000000" pitchFamily="34" charset="0"/>
              </a:rPr>
              <a:t>W</a:t>
            </a:r>
            <a:r>
              <a:rPr lang="en-US" sz="1400" dirty="0" smtClean="0">
                <a:solidFill>
                  <a:schemeClr val="dk1"/>
                </a:solidFill>
                <a:latin typeface="Futura (Light)" panose="020B7200000000000000" pitchFamily="34" charset="0"/>
              </a:rPr>
              <a:t>e are going towards: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Ubiquitous Screens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utura (Light)" panose="020B7200000000000000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-1142880" y="1292280"/>
            <a:ext cx="640398" cy="640398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(Light)" panose="020B7200000000000000" pitchFamily="34" charset="0"/>
              </a:rPr>
              <a:t>1</a:t>
            </a:r>
          </a:p>
        </p:txBody>
      </p:sp>
      <p:sp>
        <p:nvSpPr>
          <p:cNvPr id="38" name="Oval 37"/>
          <p:cNvSpPr/>
          <p:nvPr/>
        </p:nvSpPr>
        <p:spPr>
          <a:xfrm>
            <a:off x="3294229" y="1245942"/>
            <a:ext cx="640398" cy="640398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(Light)" panose="020B7200000000000000" pitchFamily="34" charset="0"/>
              </a:rPr>
              <a:t>2</a:t>
            </a:r>
          </a:p>
        </p:txBody>
      </p:sp>
      <p:sp>
        <p:nvSpPr>
          <p:cNvPr id="40" name="Oval 39"/>
          <p:cNvSpPr/>
          <p:nvPr/>
        </p:nvSpPr>
        <p:spPr>
          <a:xfrm>
            <a:off x="2132998" y="2835399"/>
            <a:ext cx="2067498" cy="206749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dk1"/>
                </a:solidFill>
                <a:latin typeface="Futura (Light)" panose="020B7200000000000000" pitchFamily="34" charset="0"/>
              </a:rPr>
              <a:t>We think we </a:t>
            </a:r>
            <a:br>
              <a:rPr lang="en-US" sz="1200" dirty="0" smtClean="0">
                <a:solidFill>
                  <a:schemeClr val="dk1"/>
                </a:solidFill>
                <a:latin typeface="Futura (Light)" panose="020B7200000000000000" pitchFamily="34" charset="0"/>
              </a:rPr>
            </a:br>
            <a:r>
              <a:rPr lang="en-US" sz="1200" dirty="0" smtClean="0">
                <a:solidFill>
                  <a:schemeClr val="dk1"/>
                </a:solidFill>
                <a:latin typeface="Futura (Light)" panose="020B7200000000000000" pitchFamily="34" charset="0"/>
              </a:rPr>
              <a:t>should go towards:</a:t>
            </a:r>
            <a:br>
              <a:rPr lang="en-US" sz="1200" dirty="0" smtClean="0">
                <a:solidFill>
                  <a:schemeClr val="dk1"/>
                </a:solidFill>
                <a:latin typeface="Futura (Light)" panose="020B7200000000000000" pitchFamily="34" charset="0"/>
              </a:rPr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Smart objects and spaces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Futura (Light)" panose="020B7200000000000000" pitchFamily="34" charset="0"/>
            </a:endParaRPr>
          </a:p>
        </p:txBody>
      </p:sp>
      <p:sp>
        <p:nvSpPr>
          <p:cNvPr id="42" name="Arc 41"/>
          <p:cNvSpPr/>
          <p:nvPr/>
        </p:nvSpPr>
        <p:spPr>
          <a:xfrm>
            <a:off x="-316235" y="2060868"/>
            <a:ext cx="3132126" cy="2124847"/>
          </a:xfrm>
          <a:prstGeom prst="arc">
            <a:avLst>
              <a:gd name="adj1" fmla="val 16200000"/>
              <a:gd name="adj2" fmla="val 21136468"/>
            </a:avLst>
          </a:prstGeom>
          <a:ln>
            <a:solidFill>
              <a:schemeClr val="accent6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962069" y="2958405"/>
            <a:ext cx="640398" cy="640398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(Light)" panose="020B7200000000000000" pitchFamily="34" charset="0"/>
              </a:rPr>
              <a:t>3</a:t>
            </a:r>
          </a:p>
        </p:txBody>
      </p:sp>
      <p:sp>
        <p:nvSpPr>
          <p:cNvPr id="25" name="Oval 24"/>
          <p:cNvSpPr/>
          <p:nvPr/>
        </p:nvSpPr>
        <p:spPr>
          <a:xfrm>
            <a:off x="7247134" y="3699567"/>
            <a:ext cx="1099438" cy="1099438"/>
          </a:xfrm>
          <a:prstGeom prst="ellipse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Futura (Light)" panose="020B7200000000000000" pitchFamily="34" charset="0"/>
              </a:rPr>
              <a:t>Ephemeral UIs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Futura (Light)" panose="020B7200000000000000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683306" y="2705340"/>
            <a:ext cx="1103685" cy="1103685"/>
          </a:xfrm>
          <a:prstGeom prst="ellipse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Futura (Light)" panose="020B7200000000000000" pitchFamily="34" charset="0"/>
              </a:rPr>
              <a:t>Augmented </a:t>
            </a:r>
            <a:r>
              <a:rPr lang="en-US" sz="900" dirty="0" err="1" smtClean="0">
                <a:solidFill>
                  <a:schemeClr val="bg1">
                    <a:lumMod val="50000"/>
                  </a:schemeClr>
                </a:solidFill>
                <a:latin typeface="Futura (Light)" panose="020B7200000000000000" pitchFamily="34" charset="0"/>
              </a:rPr>
              <a:t>Virtuality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Futura (Light)" panose="020B7200000000000000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687864" y="2579206"/>
            <a:ext cx="1140191" cy="1140191"/>
          </a:xfrm>
          <a:prstGeom prst="ellipse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Futura (Light)" panose="020B7200000000000000" pitchFamily="34" charset="0"/>
              </a:rPr>
              <a:t>Ubiquitous Computing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Futura (Light)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07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6" t="6814" r="787" b="47986"/>
          <a:stretch/>
        </p:blipFill>
        <p:spPr>
          <a:xfrm>
            <a:off x="1122873" y="2734573"/>
            <a:ext cx="5011947" cy="196682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t="54195" r="1090" b="605"/>
          <a:stretch/>
        </p:blipFill>
        <p:spPr>
          <a:xfrm>
            <a:off x="6341853" y="2734573"/>
            <a:ext cx="5011947" cy="1966824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6200000">
            <a:off x="3416063" y="2544791"/>
            <a:ext cx="370935" cy="487392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8662359" y="2541585"/>
            <a:ext cx="370935" cy="487392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7910" y="4787660"/>
            <a:ext cx="17363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Object coupling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0952" y="4787660"/>
            <a:ext cx="20473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Object De-coupling</a:t>
            </a:r>
            <a:endParaRPr lang="en-US" dirty="0">
              <a:latin typeface="Futura (Light)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85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477109" y="2259086"/>
            <a:ext cx="4226944" cy="1984075"/>
          </a:xfrm>
          <a:custGeom>
            <a:avLst/>
            <a:gdLst>
              <a:gd name="connsiteX0" fmla="*/ 370936 w 4226944"/>
              <a:gd name="connsiteY0" fmla="*/ 25879 h 1984075"/>
              <a:gd name="connsiteX1" fmla="*/ 370936 w 4226944"/>
              <a:gd name="connsiteY1" fmla="*/ 25879 h 1984075"/>
              <a:gd name="connsiteX2" fmla="*/ 0 w 4226944"/>
              <a:gd name="connsiteY2" fmla="*/ 1224951 h 1984075"/>
              <a:gd name="connsiteX3" fmla="*/ 1871933 w 4226944"/>
              <a:gd name="connsiteY3" fmla="*/ 1984075 h 1984075"/>
              <a:gd name="connsiteX4" fmla="*/ 1992702 w 4226944"/>
              <a:gd name="connsiteY4" fmla="*/ 1509622 h 1984075"/>
              <a:gd name="connsiteX5" fmla="*/ 2251495 w 4226944"/>
              <a:gd name="connsiteY5" fmla="*/ 1052422 h 1984075"/>
              <a:gd name="connsiteX6" fmla="*/ 2294627 w 4226944"/>
              <a:gd name="connsiteY6" fmla="*/ 974784 h 1984075"/>
              <a:gd name="connsiteX7" fmla="*/ 2907102 w 4226944"/>
              <a:gd name="connsiteY7" fmla="*/ 672860 h 1984075"/>
              <a:gd name="connsiteX8" fmla="*/ 3614468 w 4226944"/>
              <a:gd name="connsiteY8" fmla="*/ 457200 h 1984075"/>
              <a:gd name="connsiteX9" fmla="*/ 4226944 w 4226944"/>
              <a:gd name="connsiteY9" fmla="*/ 0 h 1984075"/>
              <a:gd name="connsiteX10" fmla="*/ 370936 w 4226944"/>
              <a:gd name="connsiteY10" fmla="*/ 25879 h 198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6944" h="1984075">
                <a:moveTo>
                  <a:pt x="370936" y="25879"/>
                </a:moveTo>
                <a:lnTo>
                  <a:pt x="370936" y="25879"/>
                </a:lnTo>
                <a:lnTo>
                  <a:pt x="0" y="1224951"/>
                </a:lnTo>
                <a:lnTo>
                  <a:pt x="1871933" y="1984075"/>
                </a:lnTo>
                <a:lnTo>
                  <a:pt x="1992702" y="1509622"/>
                </a:lnTo>
                <a:lnTo>
                  <a:pt x="2251495" y="1052422"/>
                </a:lnTo>
                <a:lnTo>
                  <a:pt x="2294627" y="974784"/>
                </a:lnTo>
                <a:lnTo>
                  <a:pt x="2907102" y="672860"/>
                </a:lnTo>
                <a:lnTo>
                  <a:pt x="3614468" y="457200"/>
                </a:lnTo>
                <a:lnTo>
                  <a:pt x="4226944" y="0"/>
                </a:lnTo>
                <a:lnTo>
                  <a:pt x="370936" y="2587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(Light)" panose="020B7200000000000000" pitchFamily="34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623491" y="2082800"/>
            <a:ext cx="7325360" cy="3566160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25360" h="3566160">
                <a:moveTo>
                  <a:pt x="7325360" y="0"/>
                </a:moveTo>
                <a:lnTo>
                  <a:pt x="7112000" y="182880"/>
                </a:lnTo>
                <a:lnTo>
                  <a:pt x="3220720" y="203200"/>
                </a:lnTo>
                <a:lnTo>
                  <a:pt x="2794000" y="1148080"/>
                </a:lnTo>
                <a:lnTo>
                  <a:pt x="2895600" y="1432560"/>
                </a:lnTo>
                <a:lnTo>
                  <a:pt x="4724400" y="2164080"/>
                </a:lnTo>
                <a:lnTo>
                  <a:pt x="4643120" y="2814320"/>
                </a:lnTo>
                <a:lnTo>
                  <a:pt x="3810000" y="3566160"/>
                </a:lnTo>
                <a:lnTo>
                  <a:pt x="0" y="223520"/>
                </a:lnTo>
                <a:lnTo>
                  <a:pt x="7325360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(Light)" panose="020B7200000000000000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114042" y="2288382"/>
            <a:ext cx="1225303" cy="125745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(Light)" panose="020B7200000000000000" pitchFamily="34" charset="0"/>
            </a:endParaRPr>
          </a:p>
        </p:txBody>
      </p:sp>
      <p:sp>
        <p:nvSpPr>
          <p:cNvPr id="51" name="Arc 50"/>
          <p:cNvSpPr/>
          <p:nvPr/>
        </p:nvSpPr>
        <p:spPr>
          <a:xfrm rot="13500000">
            <a:off x="4100123" y="2287395"/>
            <a:ext cx="1225266" cy="1259750"/>
          </a:xfrm>
          <a:prstGeom prst="arc">
            <a:avLst>
              <a:gd name="adj1" fmla="val 14533609"/>
              <a:gd name="adj2" fmla="val 3546483"/>
            </a:avLst>
          </a:prstGeom>
          <a:solidFill>
            <a:schemeClr val="accent1"/>
          </a:solidFill>
          <a:ln w="762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(Light)" panose="020B7200000000000000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7465" y="1609461"/>
            <a:ext cx="1707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User’s eye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4275251" y="2062480"/>
            <a:ext cx="4714240" cy="4795520"/>
          </a:xfrm>
          <a:custGeom>
            <a:avLst/>
            <a:gdLst>
              <a:gd name="connsiteX0" fmla="*/ 4714240 w 4714240"/>
              <a:gd name="connsiteY0" fmla="*/ 0 h 4795520"/>
              <a:gd name="connsiteX1" fmla="*/ 3840480 w 4714240"/>
              <a:gd name="connsiteY1" fmla="*/ 660400 h 4795520"/>
              <a:gd name="connsiteX2" fmla="*/ 3098800 w 4714240"/>
              <a:gd name="connsiteY2" fmla="*/ 894080 h 4795520"/>
              <a:gd name="connsiteX3" fmla="*/ 2489200 w 4714240"/>
              <a:gd name="connsiteY3" fmla="*/ 1209040 h 4795520"/>
              <a:gd name="connsiteX4" fmla="*/ 2174240 w 4714240"/>
              <a:gd name="connsiteY4" fmla="*/ 1778000 h 4795520"/>
              <a:gd name="connsiteX5" fmla="*/ 2011680 w 4714240"/>
              <a:gd name="connsiteY5" fmla="*/ 2458720 h 4795520"/>
              <a:gd name="connsiteX6" fmla="*/ 1981200 w 4714240"/>
              <a:gd name="connsiteY6" fmla="*/ 2814320 h 4795520"/>
              <a:gd name="connsiteX7" fmla="*/ 1188720 w 4714240"/>
              <a:gd name="connsiteY7" fmla="*/ 3576320 h 4795520"/>
              <a:gd name="connsiteX8" fmla="*/ 0 w 4714240"/>
              <a:gd name="connsiteY8" fmla="*/ 4795520 h 479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14240" h="4795520">
                <a:moveTo>
                  <a:pt x="4714240" y="0"/>
                </a:moveTo>
                <a:lnTo>
                  <a:pt x="3840480" y="660400"/>
                </a:lnTo>
                <a:lnTo>
                  <a:pt x="3098800" y="894080"/>
                </a:lnTo>
                <a:lnTo>
                  <a:pt x="2489200" y="1209040"/>
                </a:lnTo>
                <a:lnTo>
                  <a:pt x="2174240" y="1778000"/>
                </a:lnTo>
                <a:lnTo>
                  <a:pt x="2011680" y="2458720"/>
                </a:lnTo>
                <a:lnTo>
                  <a:pt x="1981200" y="2814320"/>
                </a:lnTo>
                <a:lnTo>
                  <a:pt x="1188720" y="3576320"/>
                </a:lnTo>
                <a:lnTo>
                  <a:pt x="0" y="479552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(Light)" panose="020B7200000000000000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 rot="900000">
            <a:off x="1105170" y="1955799"/>
            <a:ext cx="619760" cy="599440"/>
            <a:chOff x="2575560" y="4053840"/>
            <a:chExt cx="619760" cy="599440"/>
          </a:xfrm>
        </p:grpSpPr>
        <p:sp>
          <p:nvSpPr>
            <p:cNvPr id="8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(Light)" panose="020B7200000000000000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6337731" y="2265680"/>
            <a:ext cx="2367280" cy="1950720"/>
          </a:xfrm>
          <a:custGeom>
            <a:avLst/>
            <a:gdLst>
              <a:gd name="connsiteX0" fmla="*/ 0 w 1950720"/>
              <a:gd name="connsiteY0" fmla="*/ 1625600 h 1625600"/>
              <a:gd name="connsiteX1" fmla="*/ 0 w 1950720"/>
              <a:gd name="connsiteY1" fmla="*/ 1625600 h 1625600"/>
              <a:gd name="connsiteX2" fmla="*/ 91440 w 1950720"/>
              <a:gd name="connsiteY2" fmla="*/ 1280160 h 1625600"/>
              <a:gd name="connsiteX3" fmla="*/ 416560 w 1950720"/>
              <a:gd name="connsiteY3" fmla="*/ 680720 h 1625600"/>
              <a:gd name="connsiteX4" fmla="*/ 1016000 w 1950720"/>
              <a:gd name="connsiteY4" fmla="*/ 345440 h 1625600"/>
              <a:gd name="connsiteX5" fmla="*/ 1818640 w 1950720"/>
              <a:gd name="connsiteY5" fmla="*/ 121920 h 1625600"/>
              <a:gd name="connsiteX6" fmla="*/ 1950720 w 1950720"/>
              <a:gd name="connsiteY6" fmla="*/ 0 h 1625600"/>
              <a:gd name="connsiteX0" fmla="*/ 0 w 2367280"/>
              <a:gd name="connsiteY0" fmla="*/ 1950720 h 1950720"/>
              <a:gd name="connsiteX1" fmla="*/ 0 w 2367280"/>
              <a:gd name="connsiteY1" fmla="*/ 1950720 h 1950720"/>
              <a:gd name="connsiteX2" fmla="*/ 91440 w 2367280"/>
              <a:gd name="connsiteY2" fmla="*/ 1605280 h 1950720"/>
              <a:gd name="connsiteX3" fmla="*/ 416560 w 2367280"/>
              <a:gd name="connsiteY3" fmla="*/ 1005840 h 1950720"/>
              <a:gd name="connsiteX4" fmla="*/ 1016000 w 2367280"/>
              <a:gd name="connsiteY4" fmla="*/ 670560 h 1950720"/>
              <a:gd name="connsiteX5" fmla="*/ 1818640 w 2367280"/>
              <a:gd name="connsiteY5" fmla="*/ 447040 h 1950720"/>
              <a:gd name="connsiteX6" fmla="*/ 2367280 w 2367280"/>
              <a:gd name="connsiteY6" fmla="*/ 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7280" h="1950720">
                <a:moveTo>
                  <a:pt x="0" y="1950720"/>
                </a:moveTo>
                <a:lnTo>
                  <a:pt x="0" y="1950720"/>
                </a:lnTo>
                <a:lnTo>
                  <a:pt x="91440" y="1605280"/>
                </a:lnTo>
                <a:lnTo>
                  <a:pt x="416560" y="1005840"/>
                </a:lnTo>
                <a:lnTo>
                  <a:pt x="1016000" y="670560"/>
                </a:lnTo>
                <a:lnTo>
                  <a:pt x="1818640" y="447040"/>
                </a:lnTo>
                <a:lnTo>
                  <a:pt x="2367280" y="0"/>
                </a:lnTo>
              </a:path>
            </a:pathLst>
          </a:custGeom>
          <a:noFill/>
          <a:ln w="762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(Light)" panose="020B7200000000000000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3903" y="4912572"/>
            <a:ext cx="1468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Physical </a:t>
            </a:r>
          </a:p>
          <a:p>
            <a:r>
              <a:rPr lang="en-US" sz="2800" dirty="0" smtClean="0">
                <a:latin typeface="Futura (Light)" panose="020B7200000000000000" pitchFamily="34" charset="0"/>
              </a:rPr>
              <a:t>support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605256" y="2204757"/>
            <a:ext cx="636978" cy="103628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5632" y="3379951"/>
            <a:ext cx="25378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Render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scene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from user’s POV</a:t>
            </a:r>
          </a:p>
        </p:txBody>
      </p:sp>
      <p:sp>
        <p:nvSpPr>
          <p:cNvPr id="19" name="Oval 18"/>
          <p:cNvSpPr/>
          <p:nvPr/>
        </p:nvSpPr>
        <p:spPr>
          <a:xfrm>
            <a:off x="355620" y="3425313"/>
            <a:ext cx="388832" cy="38883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rPr>
              <a:t>1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2972741" y="2780809"/>
            <a:ext cx="1202975" cy="39109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358051" y="3820681"/>
            <a:ext cx="138180" cy="12139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367700" y="3545840"/>
            <a:ext cx="61478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Futura (Light)" panose="020B7200000000000000" pitchFamily="34" charset="0"/>
              </a:rPr>
              <a:t>Render </a:t>
            </a:r>
            <a:r>
              <a:rPr lang="en-US" sz="28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the physical geometry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from projector POV. For each point:</a:t>
            </a:r>
            <a:endParaRPr lang="en-US" sz="2800" dirty="0">
              <a:solidFill>
                <a:srgbClr val="FF0000"/>
              </a:solidFill>
              <a:latin typeface="Futura (Light)" panose="020B720000000000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Ask where it lays from the user’s POV</a:t>
            </a: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And use this information  to sample </a:t>
            </a:r>
            <a:br>
              <a:rPr lang="en-US" sz="28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</a:br>
            <a:r>
              <a:rPr lang="en-US" sz="28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the user’s POV render (1) </a:t>
            </a:r>
          </a:p>
        </p:txBody>
      </p:sp>
      <p:sp>
        <p:nvSpPr>
          <p:cNvPr id="32" name="Oval 31"/>
          <p:cNvSpPr/>
          <p:nvPr/>
        </p:nvSpPr>
        <p:spPr>
          <a:xfrm>
            <a:off x="6898755" y="3598601"/>
            <a:ext cx="388832" cy="388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2</a:t>
            </a:r>
            <a:endParaRPr lang="en-US" sz="2800" dirty="0">
              <a:solidFill>
                <a:srgbClr val="FF0000"/>
              </a:solidFill>
              <a:latin typeface="Futura (Light)" panose="020B7200000000000000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834561" y="2682500"/>
            <a:ext cx="138180" cy="121399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3870292">
            <a:off x="5489406" y="436212"/>
            <a:ext cx="1164127" cy="926612"/>
            <a:chOff x="1455916" y="2551066"/>
            <a:chExt cx="1164127" cy="926612"/>
          </a:xfrm>
        </p:grpSpPr>
        <p:sp>
          <p:nvSpPr>
            <p:cNvPr id="35" name="Isosceles Triangle 34"/>
            <p:cNvSpPr/>
            <p:nvPr/>
          </p:nvSpPr>
          <p:spPr>
            <a:xfrm rot="16200000">
              <a:off x="2032768" y="2725662"/>
              <a:ext cx="630777" cy="543773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455916" y="2551066"/>
              <a:ext cx="943165" cy="9266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>
            <a:stCxn id="14" idx="0"/>
            <a:endCxn id="35" idx="3"/>
          </p:cNvCxnSpPr>
          <p:nvPr/>
        </p:nvCxnSpPr>
        <p:spPr>
          <a:xfrm flipH="1" flipV="1">
            <a:off x="6337195" y="1417660"/>
            <a:ext cx="89946" cy="240302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4" idx="2"/>
          </p:cNvCxnSpPr>
          <p:nvPr/>
        </p:nvCxnSpPr>
        <p:spPr>
          <a:xfrm flipH="1" flipV="1">
            <a:off x="4191455" y="3176700"/>
            <a:ext cx="2166596" cy="704681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4081337" y="3101674"/>
            <a:ext cx="138180" cy="121399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35" idx="3"/>
          </p:cNvCxnSpPr>
          <p:nvPr/>
        </p:nvCxnSpPr>
        <p:spPr>
          <a:xfrm flipH="1">
            <a:off x="5818459" y="1417660"/>
            <a:ext cx="518736" cy="1126945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5" idx="3"/>
          </p:cNvCxnSpPr>
          <p:nvPr/>
        </p:nvCxnSpPr>
        <p:spPr>
          <a:xfrm>
            <a:off x="6337195" y="1417660"/>
            <a:ext cx="1101830" cy="534965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685996" y="1626251"/>
            <a:ext cx="2105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Virtual object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69937" y="2631543"/>
            <a:ext cx="28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accent6">
                    <a:lumMod val="75000"/>
                  </a:schemeClr>
                </a:solidFill>
                <a:latin typeface="Futura (Light)" panose="020B7200000000000000" pitchFamily="34" charset="0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Projected shadow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7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2476500" y="3741420"/>
            <a:ext cx="3658742" cy="480060"/>
          </a:xfrm>
          <a:custGeom>
            <a:avLst/>
            <a:gdLst>
              <a:gd name="connsiteX0" fmla="*/ 0 w 3634740"/>
              <a:gd name="connsiteY0" fmla="*/ 480060 h 480060"/>
              <a:gd name="connsiteX1" fmla="*/ 3627120 w 3634740"/>
              <a:gd name="connsiteY1" fmla="*/ 472440 h 480060"/>
              <a:gd name="connsiteX2" fmla="*/ 3634740 w 3634740"/>
              <a:gd name="connsiteY2" fmla="*/ 0 h 480060"/>
              <a:gd name="connsiteX3" fmla="*/ 1257300 w 3634740"/>
              <a:gd name="connsiteY3" fmla="*/ 0 h 480060"/>
              <a:gd name="connsiteX4" fmla="*/ 609600 w 3634740"/>
              <a:gd name="connsiteY4" fmla="*/ 182880 h 480060"/>
              <a:gd name="connsiteX5" fmla="*/ 0 w 3634740"/>
              <a:gd name="connsiteY5" fmla="*/ 480060 h 480060"/>
              <a:gd name="connsiteX0" fmla="*/ 0 w 3634740"/>
              <a:gd name="connsiteY0" fmla="*/ 480060 h 480060"/>
              <a:gd name="connsiteX1" fmla="*/ 3627120 w 3634740"/>
              <a:gd name="connsiteY1" fmla="*/ 472440 h 480060"/>
              <a:gd name="connsiteX2" fmla="*/ 3634740 w 3634740"/>
              <a:gd name="connsiteY2" fmla="*/ 0 h 480060"/>
              <a:gd name="connsiteX3" fmla="*/ 1257300 w 3634740"/>
              <a:gd name="connsiteY3" fmla="*/ 0 h 480060"/>
              <a:gd name="connsiteX4" fmla="*/ 0 w 3634740"/>
              <a:gd name="connsiteY4" fmla="*/ 480060 h 480060"/>
              <a:gd name="connsiteX0" fmla="*/ 0 w 3634740"/>
              <a:gd name="connsiteY0" fmla="*/ 480060 h 480060"/>
              <a:gd name="connsiteX1" fmla="*/ 3627120 w 3634740"/>
              <a:gd name="connsiteY1" fmla="*/ 472440 h 480060"/>
              <a:gd name="connsiteX2" fmla="*/ 3634740 w 3634740"/>
              <a:gd name="connsiteY2" fmla="*/ 0 h 480060"/>
              <a:gd name="connsiteX3" fmla="*/ 1257300 w 3634740"/>
              <a:gd name="connsiteY3" fmla="*/ 0 h 480060"/>
              <a:gd name="connsiteX4" fmla="*/ 325510 w 3634740"/>
              <a:gd name="connsiteY4" fmla="*/ 342900 h 480060"/>
              <a:gd name="connsiteX5" fmla="*/ 0 w 3634740"/>
              <a:gd name="connsiteY5" fmla="*/ 480060 h 480060"/>
              <a:gd name="connsiteX0" fmla="*/ 0 w 3634740"/>
              <a:gd name="connsiteY0" fmla="*/ 480060 h 480060"/>
              <a:gd name="connsiteX1" fmla="*/ 3627120 w 3634740"/>
              <a:gd name="connsiteY1" fmla="*/ 472440 h 480060"/>
              <a:gd name="connsiteX2" fmla="*/ 3634740 w 3634740"/>
              <a:gd name="connsiteY2" fmla="*/ 0 h 480060"/>
              <a:gd name="connsiteX3" fmla="*/ 1257300 w 3634740"/>
              <a:gd name="connsiteY3" fmla="*/ 0 h 480060"/>
              <a:gd name="connsiteX4" fmla="*/ 537471 w 3634740"/>
              <a:gd name="connsiteY4" fmla="*/ 129540 h 480060"/>
              <a:gd name="connsiteX5" fmla="*/ 0 w 3634740"/>
              <a:gd name="connsiteY5" fmla="*/ 480060 h 480060"/>
              <a:gd name="connsiteX0" fmla="*/ 164067 w 3798807"/>
              <a:gd name="connsiteY0" fmla="*/ 480060 h 480060"/>
              <a:gd name="connsiteX1" fmla="*/ 3791187 w 3798807"/>
              <a:gd name="connsiteY1" fmla="*/ 472440 h 480060"/>
              <a:gd name="connsiteX2" fmla="*/ 3798807 w 3798807"/>
              <a:gd name="connsiteY2" fmla="*/ 0 h 480060"/>
              <a:gd name="connsiteX3" fmla="*/ 1421367 w 3798807"/>
              <a:gd name="connsiteY3" fmla="*/ 0 h 480060"/>
              <a:gd name="connsiteX4" fmla="*/ 701538 w 3798807"/>
              <a:gd name="connsiteY4" fmla="*/ 129540 h 480060"/>
              <a:gd name="connsiteX5" fmla="*/ 164067 w 3798807"/>
              <a:gd name="connsiteY5" fmla="*/ 480060 h 480060"/>
              <a:gd name="connsiteX0" fmla="*/ 0 w 3634740"/>
              <a:gd name="connsiteY0" fmla="*/ 480060 h 480060"/>
              <a:gd name="connsiteX1" fmla="*/ 3627120 w 3634740"/>
              <a:gd name="connsiteY1" fmla="*/ 472440 h 480060"/>
              <a:gd name="connsiteX2" fmla="*/ 3634740 w 3634740"/>
              <a:gd name="connsiteY2" fmla="*/ 0 h 480060"/>
              <a:gd name="connsiteX3" fmla="*/ 1257300 w 3634740"/>
              <a:gd name="connsiteY3" fmla="*/ 0 h 480060"/>
              <a:gd name="connsiteX4" fmla="*/ 537471 w 3634740"/>
              <a:gd name="connsiteY4" fmla="*/ 129540 h 480060"/>
              <a:gd name="connsiteX5" fmla="*/ 0 w 3634740"/>
              <a:gd name="connsiteY5" fmla="*/ 480060 h 48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34740" h="480060">
                <a:moveTo>
                  <a:pt x="0" y="480060"/>
                </a:moveTo>
                <a:lnTo>
                  <a:pt x="3627120" y="472440"/>
                </a:lnTo>
                <a:lnTo>
                  <a:pt x="3634740" y="0"/>
                </a:lnTo>
                <a:lnTo>
                  <a:pt x="1257300" y="0"/>
                </a:lnTo>
                <a:cubicBezTo>
                  <a:pt x="741089" y="21590"/>
                  <a:pt x="747021" y="49530"/>
                  <a:pt x="537471" y="129540"/>
                </a:cubicBezTo>
                <a:cubicBezTo>
                  <a:pt x="327921" y="209550"/>
                  <a:pt x="120940" y="354330"/>
                  <a:pt x="0" y="48006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05137" y="1188437"/>
            <a:ext cx="437168" cy="22523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748657" y="1184105"/>
            <a:ext cx="3867219" cy="2976415"/>
          </a:xfrm>
          <a:custGeom>
            <a:avLst/>
            <a:gdLst>
              <a:gd name="connsiteX0" fmla="*/ 0 w 4274820"/>
              <a:gd name="connsiteY0" fmla="*/ 2865120 h 2926080"/>
              <a:gd name="connsiteX1" fmla="*/ 182880 w 4274820"/>
              <a:gd name="connsiteY1" fmla="*/ 883920 h 2926080"/>
              <a:gd name="connsiteX2" fmla="*/ 1478280 w 4274820"/>
              <a:gd name="connsiteY2" fmla="*/ 0 h 2926080"/>
              <a:gd name="connsiteX3" fmla="*/ 4130040 w 4274820"/>
              <a:gd name="connsiteY3" fmla="*/ 7620 h 2926080"/>
              <a:gd name="connsiteX4" fmla="*/ 4274820 w 4274820"/>
              <a:gd name="connsiteY4" fmla="*/ 228600 h 2926080"/>
              <a:gd name="connsiteX5" fmla="*/ 4244340 w 4274820"/>
              <a:gd name="connsiteY5" fmla="*/ 571500 h 2926080"/>
              <a:gd name="connsiteX6" fmla="*/ 2125980 w 4274820"/>
              <a:gd name="connsiteY6" fmla="*/ 571500 h 2926080"/>
              <a:gd name="connsiteX7" fmla="*/ 838200 w 4274820"/>
              <a:gd name="connsiteY7" fmla="*/ 1272540 h 2926080"/>
              <a:gd name="connsiteX8" fmla="*/ 388620 w 4274820"/>
              <a:gd name="connsiteY8" fmla="*/ 2926080 h 2926080"/>
              <a:gd name="connsiteX9" fmla="*/ 0 w 4274820"/>
              <a:gd name="connsiteY9" fmla="*/ 2865120 h 2926080"/>
              <a:gd name="connsiteX0" fmla="*/ 0 w 4278228"/>
              <a:gd name="connsiteY0" fmla="*/ 2865120 h 2926080"/>
              <a:gd name="connsiteX1" fmla="*/ 182880 w 4278228"/>
              <a:gd name="connsiteY1" fmla="*/ 883920 h 2926080"/>
              <a:gd name="connsiteX2" fmla="*/ 1478280 w 4278228"/>
              <a:gd name="connsiteY2" fmla="*/ 0 h 2926080"/>
              <a:gd name="connsiteX3" fmla="*/ 4130040 w 4278228"/>
              <a:gd name="connsiteY3" fmla="*/ 7620 h 2926080"/>
              <a:gd name="connsiteX4" fmla="*/ 4274820 w 4278228"/>
              <a:gd name="connsiteY4" fmla="*/ 228600 h 2926080"/>
              <a:gd name="connsiteX5" fmla="*/ 4278228 w 4278228"/>
              <a:gd name="connsiteY5" fmla="*/ 563892 h 2926080"/>
              <a:gd name="connsiteX6" fmla="*/ 2125980 w 4278228"/>
              <a:gd name="connsiteY6" fmla="*/ 571500 h 2926080"/>
              <a:gd name="connsiteX7" fmla="*/ 838200 w 4278228"/>
              <a:gd name="connsiteY7" fmla="*/ 1272540 h 2926080"/>
              <a:gd name="connsiteX8" fmla="*/ 388620 w 4278228"/>
              <a:gd name="connsiteY8" fmla="*/ 2926080 h 2926080"/>
              <a:gd name="connsiteX9" fmla="*/ 0 w 4278228"/>
              <a:gd name="connsiteY9" fmla="*/ 2865120 h 2926080"/>
              <a:gd name="connsiteX0" fmla="*/ 0 w 4278228"/>
              <a:gd name="connsiteY0" fmla="*/ 2865120 h 2926080"/>
              <a:gd name="connsiteX1" fmla="*/ 182880 w 4278228"/>
              <a:gd name="connsiteY1" fmla="*/ 883920 h 2926080"/>
              <a:gd name="connsiteX2" fmla="*/ 1478280 w 4278228"/>
              <a:gd name="connsiteY2" fmla="*/ 0 h 2926080"/>
              <a:gd name="connsiteX3" fmla="*/ 4130040 w 4278228"/>
              <a:gd name="connsiteY3" fmla="*/ 7620 h 2926080"/>
              <a:gd name="connsiteX4" fmla="*/ 4274820 w 4278228"/>
              <a:gd name="connsiteY4" fmla="*/ 228600 h 2926080"/>
              <a:gd name="connsiteX5" fmla="*/ 4278228 w 4278228"/>
              <a:gd name="connsiteY5" fmla="*/ 563892 h 2926080"/>
              <a:gd name="connsiteX6" fmla="*/ 2125980 w 4278228"/>
              <a:gd name="connsiteY6" fmla="*/ 571500 h 2926080"/>
              <a:gd name="connsiteX7" fmla="*/ 838200 w 4278228"/>
              <a:gd name="connsiteY7" fmla="*/ 1272540 h 2926080"/>
              <a:gd name="connsiteX8" fmla="*/ 388620 w 4278228"/>
              <a:gd name="connsiteY8" fmla="*/ 2926080 h 2926080"/>
              <a:gd name="connsiteX9" fmla="*/ 0 w 4278228"/>
              <a:gd name="connsiteY9" fmla="*/ 2865120 h 2926080"/>
              <a:gd name="connsiteX0" fmla="*/ 0 w 4278228"/>
              <a:gd name="connsiteY0" fmla="*/ 2865120 h 2926080"/>
              <a:gd name="connsiteX1" fmla="*/ 182880 w 4278228"/>
              <a:gd name="connsiteY1" fmla="*/ 883920 h 2926080"/>
              <a:gd name="connsiteX2" fmla="*/ 1478280 w 4278228"/>
              <a:gd name="connsiteY2" fmla="*/ 0 h 2926080"/>
              <a:gd name="connsiteX3" fmla="*/ 4130040 w 4278228"/>
              <a:gd name="connsiteY3" fmla="*/ 7620 h 2926080"/>
              <a:gd name="connsiteX4" fmla="*/ 4274820 w 4278228"/>
              <a:gd name="connsiteY4" fmla="*/ 228600 h 2926080"/>
              <a:gd name="connsiteX5" fmla="*/ 4278228 w 4278228"/>
              <a:gd name="connsiteY5" fmla="*/ 563892 h 2926080"/>
              <a:gd name="connsiteX6" fmla="*/ 2125980 w 4278228"/>
              <a:gd name="connsiteY6" fmla="*/ 571500 h 2926080"/>
              <a:gd name="connsiteX7" fmla="*/ 838200 w 4278228"/>
              <a:gd name="connsiteY7" fmla="*/ 1272540 h 2926080"/>
              <a:gd name="connsiteX8" fmla="*/ 388620 w 4278228"/>
              <a:gd name="connsiteY8" fmla="*/ 2926080 h 2926080"/>
              <a:gd name="connsiteX9" fmla="*/ 0 w 4278228"/>
              <a:gd name="connsiteY9" fmla="*/ 2865120 h 2926080"/>
              <a:gd name="connsiteX0" fmla="*/ 0 w 4278228"/>
              <a:gd name="connsiteY0" fmla="*/ 2865120 h 2926080"/>
              <a:gd name="connsiteX1" fmla="*/ 182880 w 4278228"/>
              <a:gd name="connsiteY1" fmla="*/ 883920 h 2926080"/>
              <a:gd name="connsiteX2" fmla="*/ 1478280 w 4278228"/>
              <a:gd name="connsiteY2" fmla="*/ 0 h 2926080"/>
              <a:gd name="connsiteX3" fmla="*/ 4130040 w 4278228"/>
              <a:gd name="connsiteY3" fmla="*/ 7620 h 2926080"/>
              <a:gd name="connsiteX4" fmla="*/ 4274820 w 4278228"/>
              <a:gd name="connsiteY4" fmla="*/ 228600 h 2926080"/>
              <a:gd name="connsiteX5" fmla="*/ 4278228 w 4278228"/>
              <a:gd name="connsiteY5" fmla="*/ 563892 h 2926080"/>
              <a:gd name="connsiteX6" fmla="*/ 2100565 w 4278228"/>
              <a:gd name="connsiteY6" fmla="*/ 670404 h 2926080"/>
              <a:gd name="connsiteX7" fmla="*/ 838200 w 4278228"/>
              <a:gd name="connsiteY7" fmla="*/ 1272540 h 2926080"/>
              <a:gd name="connsiteX8" fmla="*/ 388620 w 4278228"/>
              <a:gd name="connsiteY8" fmla="*/ 2926080 h 2926080"/>
              <a:gd name="connsiteX9" fmla="*/ 0 w 4278228"/>
              <a:gd name="connsiteY9" fmla="*/ 2865120 h 2926080"/>
              <a:gd name="connsiteX0" fmla="*/ 0 w 4278228"/>
              <a:gd name="connsiteY0" fmla="*/ 2865120 h 2926080"/>
              <a:gd name="connsiteX1" fmla="*/ 182880 w 4278228"/>
              <a:gd name="connsiteY1" fmla="*/ 883920 h 2926080"/>
              <a:gd name="connsiteX2" fmla="*/ 1478280 w 4278228"/>
              <a:gd name="connsiteY2" fmla="*/ 0 h 2926080"/>
              <a:gd name="connsiteX3" fmla="*/ 4130040 w 4278228"/>
              <a:gd name="connsiteY3" fmla="*/ 7620 h 2926080"/>
              <a:gd name="connsiteX4" fmla="*/ 4274820 w 4278228"/>
              <a:gd name="connsiteY4" fmla="*/ 228600 h 2926080"/>
              <a:gd name="connsiteX5" fmla="*/ 4278228 w 4278228"/>
              <a:gd name="connsiteY5" fmla="*/ 563892 h 2926080"/>
              <a:gd name="connsiteX6" fmla="*/ 2100565 w 4278228"/>
              <a:gd name="connsiteY6" fmla="*/ 670404 h 2926080"/>
              <a:gd name="connsiteX7" fmla="*/ 1016110 w 4278228"/>
              <a:gd name="connsiteY7" fmla="*/ 1439916 h 2926080"/>
              <a:gd name="connsiteX8" fmla="*/ 388620 w 4278228"/>
              <a:gd name="connsiteY8" fmla="*/ 2926080 h 2926080"/>
              <a:gd name="connsiteX9" fmla="*/ 0 w 4278228"/>
              <a:gd name="connsiteY9" fmla="*/ 2865120 h 2926080"/>
              <a:gd name="connsiteX0" fmla="*/ 0 w 4278228"/>
              <a:gd name="connsiteY0" fmla="*/ 2865120 h 2971728"/>
              <a:gd name="connsiteX1" fmla="*/ 182880 w 4278228"/>
              <a:gd name="connsiteY1" fmla="*/ 883920 h 2971728"/>
              <a:gd name="connsiteX2" fmla="*/ 1478280 w 4278228"/>
              <a:gd name="connsiteY2" fmla="*/ 0 h 2971728"/>
              <a:gd name="connsiteX3" fmla="*/ 4130040 w 4278228"/>
              <a:gd name="connsiteY3" fmla="*/ 7620 h 2971728"/>
              <a:gd name="connsiteX4" fmla="*/ 4274820 w 4278228"/>
              <a:gd name="connsiteY4" fmla="*/ 228600 h 2971728"/>
              <a:gd name="connsiteX5" fmla="*/ 4278228 w 4278228"/>
              <a:gd name="connsiteY5" fmla="*/ 563892 h 2971728"/>
              <a:gd name="connsiteX6" fmla="*/ 2100565 w 4278228"/>
              <a:gd name="connsiteY6" fmla="*/ 670404 h 2971728"/>
              <a:gd name="connsiteX7" fmla="*/ 1016110 w 4278228"/>
              <a:gd name="connsiteY7" fmla="*/ 1439916 h 2971728"/>
              <a:gd name="connsiteX8" fmla="*/ 371676 w 4278228"/>
              <a:gd name="connsiteY8" fmla="*/ 2971728 h 2971728"/>
              <a:gd name="connsiteX9" fmla="*/ 0 w 4278228"/>
              <a:gd name="connsiteY9" fmla="*/ 2865120 h 2971728"/>
              <a:gd name="connsiteX0" fmla="*/ 0 w 4278228"/>
              <a:gd name="connsiteY0" fmla="*/ 2964024 h 2971728"/>
              <a:gd name="connsiteX1" fmla="*/ 182880 w 4278228"/>
              <a:gd name="connsiteY1" fmla="*/ 883920 h 2971728"/>
              <a:gd name="connsiteX2" fmla="*/ 1478280 w 4278228"/>
              <a:gd name="connsiteY2" fmla="*/ 0 h 2971728"/>
              <a:gd name="connsiteX3" fmla="*/ 4130040 w 4278228"/>
              <a:gd name="connsiteY3" fmla="*/ 7620 h 2971728"/>
              <a:gd name="connsiteX4" fmla="*/ 4274820 w 4278228"/>
              <a:gd name="connsiteY4" fmla="*/ 228600 h 2971728"/>
              <a:gd name="connsiteX5" fmla="*/ 4278228 w 4278228"/>
              <a:gd name="connsiteY5" fmla="*/ 563892 h 2971728"/>
              <a:gd name="connsiteX6" fmla="*/ 2100565 w 4278228"/>
              <a:gd name="connsiteY6" fmla="*/ 670404 h 2971728"/>
              <a:gd name="connsiteX7" fmla="*/ 1016110 w 4278228"/>
              <a:gd name="connsiteY7" fmla="*/ 1439916 h 2971728"/>
              <a:gd name="connsiteX8" fmla="*/ 371676 w 4278228"/>
              <a:gd name="connsiteY8" fmla="*/ 2971728 h 2971728"/>
              <a:gd name="connsiteX9" fmla="*/ 0 w 4278228"/>
              <a:gd name="connsiteY9" fmla="*/ 2964024 h 2971728"/>
              <a:gd name="connsiteX0" fmla="*/ 21328 w 4299556"/>
              <a:gd name="connsiteY0" fmla="*/ 2964024 h 2971728"/>
              <a:gd name="connsiteX1" fmla="*/ 204208 w 4299556"/>
              <a:gd name="connsiteY1" fmla="*/ 883920 h 2971728"/>
              <a:gd name="connsiteX2" fmla="*/ 1499608 w 4299556"/>
              <a:gd name="connsiteY2" fmla="*/ 0 h 2971728"/>
              <a:gd name="connsiteX3" fmla="*/ 4151368 w 4299556"/>
              <a:gd name="connsiteY3" fmla="*/ 7620 h 2971728"/>
              <a:gd name="connsiteX4" fmla="*/ 4296148 w 4299556"/>
              <a:gd name="connsiteY4" fmla="*/ 228600 h 2971728"/>
              <a:gd name="connsiteX5" fmla="*/ 4299556 w 4299556"/>
              <a:gd name="connsiteY5" fmla="*/ 563892 h 2971728"/>
              <a:gd name="connsiteX6" fmla="*/ 2121893 w 4299556"/>
              <a:gd name="connsiteY6" fmla="*/ 670404 h 2971728"/>
              <a:gd name="connsiteX7" fmla="*/ 1037438 w 4299556"/>
              <a:gd name="connsiteY7" fmla="*/ 1439916 h 2971728"/>
              <a:gd name="connsiteX8" fmla="*/ 393004 w 4299556"/>
              <a:gd name="connsiteY8" fmla="*/ 2971728 h 2971728"/>
              <a:gd name="connsiteX9" fmla="*/ 21328 w 4299556"/>
              <a:gd name="connsiteY9" fmla="*/ 2964024 h 297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99556" h="2971728">
                <a:moveTo>
                  <a:pt x="21328" y="2964024"/>
                </a:moveTo>
                <a:cubicBezTo>
                  <a:pt x="-10138" y="2616056"/>
                  <a:pt x="-42172" y="1377924"/>
                  <a:pt x="204208" y="883920"/>
                </a:cubicBezTo>
                <a:cubicBezTo>
                  <a:pt x="450588" y="389916"/>
                  <a:pt x="841748" y="146050"/>
                  <a:pt x="1499608" y="0"/>
                </a:cubicBezTo>
                <a:lnTo>
                  <a:pt x="4151368" y="7620"/>
                </a:lnTo>
                <a:cubicBezTo>
                  <a:pt x="4199628" y="81280"/>
                  <a:pt x="4298720" y="63644"/>
                  <a:pt x="4296148" y="228600"/>
                </a:cubicBezTo>
                <a:lnTo>
                  <a:pt x="4299556" y="563892"/>
                </a:lnTo>
                <a:cubicBezTo>
                  <a:pt x="3941416" y="621042"/>
                  <a:pt x="2665579" y="524400"/>
                  <a:pt x="2121893" y="670404"/>
                </a:cubicBezTo>
                <a:cubicBezTo>
                  <a:pt x="1578207" y="816408"/>
                  <a:pt x="1326998" y="1047486"/>
                  <a:pt x="1037438" y="1439916"/>
                </a:cubicBezTo>
                <a:lnTo>
                  <a:pt x="393004" y="2971728"/>
                </a:lnTo>
                <a:lnTo>
                  <a:pt x="21328" y="296402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2167436" y="1927035"/>
            <a:ext cx="3448181" cy="2286000"/>
          </a:xfrm>
          <a:custGeom>
            <a:avLst/>
            <a:gdLst>
              <a:gd name="connsiteX0" fmla="*/ 0 w 3794760"/>
              <a:gd name="connsiteY0" fmla="*/ 2240280 h 2270760"/>
              <a:gd name="connsiteX1" fmla="*/ 1417320 w 3794760"/>
              <a:gd name="connsiteY1" fmla="*/ 297180 h 2270760"/>
              <a:gd name="connsiteX2" fmla="*/ 3764280 w 3794760"/>
              <a:gd name="connsiteY2" fmla="*/ 0 h 2270760"/>
              <a:gd name="connsiteX3" fmla="*/ 3794760 w 3794760"/>
              <a:gd name="connsiteY3" fmla="*/ 1341120 h 2270760"/>
              <a:gd name="connsiteX4" fmla="*/ 1554480 w 3794760"/>
              <a:gd name="connsiteY4" fmla="*/ 1470660 h 2270760"/>
              <a:gd name="connsiteX5" fmla="*/ 259080 w 3794760"/>
              <a:gd name="connsiteY5" fmla="*/ 2270760 h 2270760"/>
              <a:gd name="connsiteX6" fmla="*/ 0 w 3794760"/>
              <a:gd name="connsiteY6" fmla="*/ 2240280 h 2270760"/>
              <a:gd name="connsiteX0" fmla="*/ 0 w 3797851"/>
              <a:gd name="connsiteY0" fmla="*/ 2255520 h 2286000"/>
              <a:gd name="connsiteX1" fmla="*/ 1417320 w 3797851"/>
              <a:gd name="connsiteY1" fmla="*/ 312420 h 2286000"/>
              <a:gd name="connsiteX2" fmla="*/ 3797851 w 3797851"/>
              <a:gd name="connsiteY2" fmla="*/ 0 h 2286000"/>
              <a:gd name="connsiteX3" fmla="*/ 3794760 w 3797851"/>
              <a:gd name="connsiteY3" fmla="*/ 1356360 h 2286000"/>
              <a:gd name="connsiteX4" fmla="*/ 1554480 w 3797851"/>
              <a:gd name="connsiteY4" fmla="*/ 1485900 h 2286000"/>
              <a:gd name="connsiteX5" fmla="*/ 259080 w 3797851"/>
              <a:gd name="connsiteY5" fmla="*/ 2286000 h 2286000"/>
              <a:gd name="connsiteX6" fmla="*/ 0 w 3797851"/>
              <a:gd name="connsiteY6" fmla="*/ 2255520 h 2286000"/>
              <a:gd name="connsiteX0" fmla="*/ 0 w 3797851"/>
              <a:gd name="connsiteY0" fmla="*/ 2335883 h 2366363"/>
              <a:gd name="connsiteX1" fmla="*/ 1417320 w 3797851"/>
              <a:gd name="connsiteY1" fmla="*/ 392783 h 2366363"/>
              <a:gd name="connsiteX2" fmla="*/ 3797851 w 3797851"/>
              <a:gd name="connsiteY2" fmla="*/ 80363 h 2366363"/>
              <a:gd name="connsiteX3" fmla="*/ 3794760 w 3797851"/>
              <a:gd name="connsiteY3" fmla="*/ 1436723 h 2366363"/>
              <a:gd name="connsiteX4" fmla="*/ 1554480 w 3797851"/>
              <a:gd name="connsiteY4" fmla="*/ 1566263 h 2366363"/>
              <a:gd name="connsiteX5" fmla="*/ 259080 w 3797851"/>
              <a:gd name="connsiteY5" fmla="*/ 2366363 h 2366363"/>
              <a:gd name="connsiteX6" fmla="*/ 0 w 3797851"/>
              <a:gd name="connsiteY6" fmla="*/ 2335883 h 2366363"/>
              <a:gd name="connsiteX0" fmla="*/ 0 w 3797851"/>
              <a:gd name="connsiteY0" fmla="*/ 2335883 h 2366363"/>
              <a:gd name="connsiteX1" fmla="*/ 1417320 w 3797851"/>
              <a:gd name="connsiteY1" fmla="*/ 392783 h 2366363"/>
              <a:gd name="connsiteX2" fmla="*/ 3797851 w 3797851"/>
              <a:gd name="connsiteY2" fmla="*/ 80363 h 2366363"/>
              <a:gd name="connsiteX3" fmla="*/ 3794760 w 3797851"/>
              <a:gd name="connsiteY3" fmla="*/ 1436723 h 2366363"/>
              <a:gd name="connsiteX4" fmla="*/ 1554480 w 3797851"/>
              <a:gd name="connsiteY4" fmla="*/ 1566263 h 2366363"/>
              <a:gd name="connsiteX5" fmla="*/ 259080 w 3797851"/>
              <a:gd name="connsiteY5" fmla="*/ 2366363 h 2366363"/>
              <a:gd name="connsiteX6" fmla="*/ 0 w 3797851"/>
              <a:gd name="connsiteY6" fmla="*/ 2335883 h 2366363"/>
              <a:gd name="connsiteX0" fmla="*/ 0 w 3797851"/>
              <a:gd name="connsiteY0" fmla="*/ 2255520 h 2286000"/>
              <a:gd name="connsiteX1" fmla="*/ 1417320 w 3797851"/>
              <a:gd name="connsiteY1" fmla="*/ 312420 h 2286000"/>
              <a:gd name="connsiteX2" fmla="*/ 3797851 w 3797851"/>
              <a:gd name="connsiteY2" fmla="*/ 0 h 2286000"/>
              <a:gd name="connsiteX3" fmla="*/ 3794760 w 3797851"/>
              <a:gd name="connsiteY3" fmla="*/ 1356360 h 2286000"/>
              <a:gd name="connsiteX4" fmla="*/ 1554480 w 3797851"/>
              <a:gd name="connsiteY4" fmla="*/ 1485900 h 2286000"/>
              <a:gd name="connsiteX5" fmla="*/ 259080 w 3797851"/>
              <a:gd name="connsiteY5" fmla="*/ 2286000 h 2286000"/>
              <a:gd name="connsiteX6" fmla="*/ 0 w 3797851"/>
              <a:gd name="connsiteY6" fmla="*/ 2255520 h 2286000"/>
              <a:gd name="connsiteX0" fmla="*/ 0 w 3797851"/>
              <a:gd name="connsiteY0" fmla="*/ 2255520 h 2286000"/>
              <a:gd name="connsiteX1" fmla="*/ 1417320 w 3797851"/>
              <a:gd name="connsiteY1" fmla="*/ 312420 h 2286000"/>
              <a:gd name="connsiteX2" fmla="*/ 3797851 w 3797851"/>
              <a:gd name="connsiteY2" fmla="*/ 0 h 2286000"/>
              <a:gd name="connsiteX3" fmla="*/ 3794760 w 3797851"/>
              <a:gd name="connsiteY3" fmla="*/ 1356360 h 2286000"/>
              <a:gd name="connsiteX4" fmla="*/ 1610431 w 3797851"/>
              <a:gd name="connsiteY4" fmla="*/ 1363980 h 2286000"/>
              <a:gd name="connsiteX5" fmla="*/ 259080 w 3797851"/>
              <a:gd name="connsiteY5" fmla="*/ 2286000 h 2286000"/>
              <a:gd name="connsiteX6" fmla="*/ 0 w 3797851"/>
              <a:gd name="connsiteY6" fmla="*/ 225552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7851" h="2286000">
                <a:moveTo>
                  <a:pt x="0" y="2255520"/>
                </a:moveTo>
                <a:cubicBezTo>
                  <a:pt x="193040" y="1926590"/>
                  <a:pt x="784345" y="688340"/>
                  <a:pt x="1417320" y="312420"/>
                </a:cubicBezTo>
                <a:cubicBezTo>
                  <a:pt x="2050295" y="-63500"/>
                  <a:pt x="3326076" y="16510"/>
                  <a:pt x="3797851" y="0"/>
                </a:cubicBezTo>
                <a:cubicBezTo>
                  <a:pt x="3796821" y="452120"/>
                  <a:pt x="3795790" y="904240"/>
                  <a:pt x="3794760" y="1356360"/>
                </a:cubicBezTo>
                <a:lnTo>
                  <a:pt x="1610431" y="1363980"/>
                </a:lnTo>
                <a:cubicBezTo>
                  <a:pt x="863671" y="1407160"/>
                  <a:pt x="518160" y="2157730"/>
                  <a:pt x="259080" y="2286000"/>
                </a:cubicBezTo>
                <a:lnTo>
                  <a:pt x="0" y="225552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Arc 175"/>
          <p:cNvSpPr/>
          <p:nvPr/>
        </p:nvSpPr>
        <p:spPr>
          <a:xfrm>
            <a:off x="6624155" y="3451597"/>
            <a:ext cx="2684001" cy="1817957"/>
          </a:xfrm>
          <a:prstGeom prst="arc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Arc 178"/>
          <p:cNvSpPr/>
          <p:nvPr/>
        </p:nvSpPr>
        <p:spPr>
          <a:xfrm>
            <a:off x="6125287" y="1416381"/>
            <a:ext cx="4222346" cy="2869187"/>
          </a:xfrm>
          <a:prstGeom prst="arc">
            <a:avLst>
              <a:gd name="adj1" fmla="val 15534602"/>
              <a:gd name="adj2" fmla="val 0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Arc 189"/>
          <p:cNvSpPr/>
          <p:nvPr/>
        </p:nvSpPr>
        <p:spPr>
          <a:xfrm>
            <a:off x="9346213" y="2835673"/>
            <a:ext cx="1996108" cy="3025024"/>
          </a:xfrm>
          <a:prstGeom prst="arc">
            <a:avLst>
              <a:gd name="adj1" fmla="val 10908240"/>
              <a:gd name="adj2" fmla="val 0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25" idx="5"/>
            <a:endCxn id="24" idx="2"/>
          </p:cNvCxnSpPr>
          <p:nvPr/>
        </p:nvCxnSpPr>
        <p:spPr>
          <a:xfrm flipH="1" flipV="1">
            <a:off x="11186376" y="-3259044"/>
            <a:ext cx="291641" cy="280415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Connector 30"/>
          <p:cNvCxnSpPr>
            <a:stCxn id="22" idx="3"/>
            <a:endCxn id="21" idx="2"/>
          </p:cNvCxnSpPr>
          <p:nvPr/>
        </p:nvCxnSpPr>
        <p:spPr>
          <a:xfrm flipV="1">
            <a:off x="12174103" y="-3281337"/>
            <a:ext cx="256377" cy="302708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957125" y="-3441235"/>
            <a:ext cx="0" cy="33558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869352" y="-215158"/>
            <a:ext cx="48097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04977" y="-3194347"/>
            <a:ext cx="105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Synthetic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4977" y="-51872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Physical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3207" y="-185653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Hybrid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6083998" y="-1947978"/>
            <a:ext cx="146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ARTIFICIALITY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37116" y="-4820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Local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20852" y="-4820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Remote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08624" y="-4820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Partial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66997" y="321127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TRANSPORTATION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06751" y="-3589114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Immersive VEs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2151338" y="-3111312"/>
            <a:ext cx="155448" cy="1554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100245" y="-2832977"/>
            <a:ext cx="1086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Desktop VEs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93906" y="-3566821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Projected VEs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1345334" y="-3111312"/>
            <a:ext cx="155448" cy="1554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67297" y="-3108003"/>
            <a:ext cx="155448" cy="1554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384747" y="-2497328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788248" y="-2229712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VEs Video Faces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8287864" y="-2504761"/>
            <a:ext cx="155448" cy="1554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692126" y="-2764811"/>
            <a:ext cx="1077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Augmented </a:t>
            </a:r>
          </a:p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Reality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8313439" y="-2034240"/>
            <a:ext cx="155448" cy="1554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589022" y="-2166849"/>
            <a:ext cx="1103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Tangible Bits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2146764" y="-623963"/>
            <a:ext cx="155448" cy="1554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1685750" y="-1001082"/>
            <a:ext cx="1142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Telepresence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8105625" y="-502423"/>
            <a:ext cx="155448" cy="1554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688378" y="-1412536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993374" y="-1860822"/>
            <a:ext cx="1419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Videoconference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ith shared data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8898408" y="-517275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9279298" y="-1079495"/>
            <a:ext cx="2149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Phone/video conference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media space (small screen)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123795" y="-1380557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0433801" y="-1468128"/>
            <a:ext cx="991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Clearboard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10038002" y="-517275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0274224" y="-596087"/>
            <a:ext cx="1653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Portland experience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1" name="Straight Connector 70"/>
          <p:cNvCxnSpPr>
            <a:stCxn id="69" idx="2"/>
            <a:endCxn id="70" idx="1"/>
          </p:cNvCxnSpPr>
          <p:nvPr/>
        </p:nvCxnSpPr>
        <p:spPr>
          <a:xfrm flipV="1">
            <a:off x="10038002" y="-442198"/>
            <a:ext cx="236222" cy="26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6" idx="3"/>
            <a:endCxn id="57" idx="1"/>
          </p:cNvCxnSpPr>
          <p:nvPr/>
        </p:nvCxnSpPr>
        <p:spPr>
          <a:xfrm flipV="1">
            <a:off x="8921173" y="-817885"/>
            <a:ext cx="358125" cy="4332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1" idx="3"/>
          </p:cNvCxnSpPr>
          <p:nvPr/>
        </p:nvCxnSpPr>
        <p:spPr>
          <a:xfrm flipV="1">
            <a:off x="8128390" y="-720028"/>
            <a:ext cx="256467" cy="350288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2" name="TextBox 41"/>
          <p:cNvSpPr txBox="1"/>
          <p:nvPr/>
        </p:nvSpPr>
        <p:spPr>
          <a:xfrm>
            <a:off x="8087740" y="-1111942"/>
            <a:ext cx="80336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Physical </a:t>
            </a:r>
          </a:p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meeting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0" name="Straight Connector 49"/>
          <p:cNvCxnSpPr>
            <a:stCxn id="51" idx="3"/>
            <a:endCxn id="52" idx="1"/>
          </p:cNvCxnSpPr>
          <p:nvPr/>
        </p:nvCxnSpPr>
        <p:spPr>
          <a:xfrm flipV="1">
            <a:off x="8711143" y="-1599212"/>
            <a:ext cx="282231" cy="3193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3" idx="0"/>
            <a:endCxn id="26" idx="0"/>
          </p:cNvCxnSpPr>
          <p:nvPr/>
        </p:nvCxnSpPr>
        <p:spPr>
          <a:xfrm flipV="1">
            <a:off x="10643311" y="-3108003"/>
            <a:ext cx="1710" cy="275026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Straight Connector 83"/>
          <p:cNvCxnSpPr>
            <a:stCxn id="67" idx="2"/>
            <a:endCxn id="68" idx="1"/>
          </p:cNvCxnSpPr>
          <p:nvPr/>
        </p:nvCxnSpPr>
        <p:spPr>
          <a:xfrm flipV="1">
            <a:off x="10123795" y="-1314239"/>
            <a:ext cx="310006" cy="114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37" idx="2"/>
            <a:endCxn id="38" idx="1"/>
          </p:cNvCxnSpPr>
          <p:nvPr/>
        </p:nvCxnSpPr>
        <p:spPr>
          <a:xfrm flipV="1">
            <a:off x="8313439" y="-2012960"/>
            <a:ext cx="275583" cy="56444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Straight Connector 90"/>
          <p:cNvCxnSpPr>
            <a:stCxn id="35" idx="2"/>
            <a:endCxn id="36" idx="1"/>
          </p:cNvCxnSpPr>
          <p:nvPr/>
        </p:nvCxnSpPr>
        <p:spPr>
          <a:xfrm flipV="1">
            <a:off x="8287864" y="-2503201"/>
            <a:ext cx="404262" cy="76164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5" name="Straight Connector 94"/>
          <p:cNvCxnSpPr>
            <a:stCxn id="28" idx="0"/>
            <a:endCxn id="27" idx="0"/>
          </p:cNvCxnSpPr>
          <p:nvPr/>
        </p:nvCxnSpPr>
        <p:spPr>
          <a:xfrm flipV="1">
            <a:off x="11462471" y="-2497328"/>
            <a:ext cx="0" cy="2676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8128390" y="-596087"/>
            <a:ext cx="664903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11765578" y="-691232"/>
            <a:ext cx="1015515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Connector 103"/>
          <p:cNvCxnSpPr>
            <a:stCxn id="39" idx="4"/>
          </p:cNvCxnSpPr>
          <p:nvPr/>
        </p:nvCxnSpPr>
        <p:spPr>
          <a:xfrm flipV="1">
            <a:off x="12224488" y="-697115"/>
            <a:ext cx="32541" cy="228600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11927369" y="-3286726"/>
            <a:ext cx="1015515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10678618" y="-3261507"/>
            <a:ext cx="1015515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0201519" y="-2832977"/>
            <a:ext cx="899277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8688378" y="-2679089"/>
            <a:ext cx="0" cy="337209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85212" y="-2147799"/>
            <a:ext cx="0" cy="250451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7957125" y="1137860"/>
            <a:ext cx="0" cy="33558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7869352" y="4363937"/>
            <a:ext cx="48097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6904977" y="1384748"/>
            <a:ext cx="105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Synthetic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904977" y="406036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Physical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093207" y="272255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Hybrid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 rot="16200000">
            <a:off x="6083999" y="2631117"/>
            <a:ext cx="146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ARTIFICIALITY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777648" y="447023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Local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1820852" y="453089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Remote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708624" y="453089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Partial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066997" y="490022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TRANSPORTATION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77" name="Arc 176"/>
          <p:cNvSpPr/>
          <p:nvPr/>
        </p:nvSpPr>
        <p:spPr>
          <a:xfrm>
            <a:off x="6522158" y="2445321"/>
            <a:ext cx="2939768" cy="2434782"/>
          </a:xfrm>
          <a:prstGeom prst="arc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10860108" y="1568328"/>
            <a:ext cx="130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Virtual </a:t>
            </a:r>
          </a:p>
          <a:p>
            <a:pPr algn="ctr"/>
            <a:r>
              <a:rPr lang="en-US" dirty="0" smtClean="0"/>
              <a:t>experiences</a:t>
            </a:r>
            <a:endParaRPr lang="en-US" dirty="0"/>
          </a:p>
        </p:txBody>
      </p:sp>
      <p:sp>
        <p:nvSpPr>
          <p:cNvPr id="182" name="TextBox 181"/>
          <p:cNvSpPr txBox="1"/>
          <p:nvPr/>
        </p:nvSpPr>
        <p:spPr>
          <a:xfrm>
            <a:off x="11281143" y="3322063"/>
            <a:ext cx="14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Telepresence</a:t>
            </a:r>
            <a:endParaRPr 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8446039" y="1851713"/>
            <a:ext cx="1332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Augmented </a:t>
            </a:r>
          </a:p>
          <a:p>
            <a:r>
              <a:rPr lang="en-US" dirty="0" smtClean="0"/>
              <a:t>experiences</a:t>
            </a:r>
            <a:endParaRPr lang="en-US" dirty="0"/>
          </a:p>
        </p:txBody>
      </p:sp>
      <p:sp>
        <p:nvSpPr>
          <p:cNvPr id="184" name="TextBox 183"/>
          <p:cNvSpPr txBox="1"/>
          <p:nvPr/>
        </p:nvSpPr>
        <p:spPr>
          <a:xfrm>
            <a:off x="8005612" y="2897599"/>
            <a:ext cx="105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Tangibles</a:t>
            </a:r>
            <a:endParaRPr lang="en-US" dirty="0"/>
          </a:p>
        </p:txBody>
      </p:sp>
      <p:sp>
        <p:nvSpPr>
          <p:cNvPr id="185" name="TextBox 184"/>
          <p:cNvSpPr txBox="1"/>
          <p:nvPr/>
        </p:nvSpPr>
        <p:spPr>
          <a:xfrm>
            <a:off x="8047282" y="3653217"/>
            <a:ext cx="97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Physical </a:t>
            </a:r>
          </a:p>
          <a:p>
            <a:pPr algn="ctr"/>
            <a:r>
              <a:rPr lang="en-US" dirty="0" smtClean="0"/>
              <a:t>world</a:t>
            </a:r>
            <a:endParaRPr lang="en-US" dirty="0"/>
          </a:p>
        </p:txBody>
      </p:sp>
      <p:sp>
        <p:nvSpPr>
          <p:cNvPr id="191" name="TextBox 190"/>
          <p:cNvSpPr txBox="1"/>
          <p:nvPr/>
        </p:nvSpPr>
        <p:spPr>
          <a:xfrm>
            <a:off x="9572791" y="3441565"/>
            <a:ext cx="1421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Collaborative</a:t>
            </a:r>
          </a:p>
          <a:p>
            <a:pPr algn="ctr"/>
            <a:r>
              <a:rPr lang="en-US" dirty="0" smtClean="0"/>
              <a:t>spaces</a:t>
            </a:r>
            <a:endParaRPr lang="en-US" dirty="0"/>
          </a:p>
        </p:txBody>
      </p:sp>
      <p:cxnSp>
        <p:nvCxnSpPr>
          <p:cNvPr id="193" name="Straight Connector 192"/>
          <p:cNvCxnSpPr/>
          <p:nvPr/>
        </p:nvCxnSpPr>
        <p:spPr>
          <a:xfrm>
            <a:off x="7957125" y="1134079"/>
            <a:ext cx="473608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2679096" y="1134079"/>
            <a:ext cx="0" cy="32256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10321290" y="2617178"/>
            <a:ext cx="2366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Arc 107"/>
          <p:cNvSpPr/>
          <p:nvPr/>
        </p:nvSpPr>
        <p:spPr>
          <a:xfrm>
            <a:off x="241163" y="3441565"/>
            <a:ext cx="2684001" cy="1817957"/>
          </a:xfrm>
          <a:prstGeom prst="arc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c 108"/>
          <p:cNvSpPr/>
          <p:nvPr/>
        </p:nvSpPr>
        <p:spPr>
          <a:xfrm>
            <a:off x="-257705" y="1406349"/>
            <a:ext cx="4222346" cy="2869187"/>
          </a:xfrm>
          <a:prstGeom prst="arc">
            <a:avLst>
              <a:gd name="adj1" fmla="val 15534602"/>
              <a:gd name="adj2" fmla="val 0"/>
            </a:avLst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c 109"/>
          <p:cNvSpPr/>
          <p:nvPr/>
        </p:nvSpPr>
        <p:spPr>
          <a:xfrm>
            <a:off x="2963221" y="2825641"/>
            <a:ext cx="1996108" cy="3025024"/>
          </a:xfrm>
          <a:prstGeom prst="arc">
            <a:avLst>
              <a:gd name="adj1" fmla="val 10908240"/>
              <a:gd name="adj2" fmla="val 0"/>
            </a:avLst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1574133" y="1127828"/>
            <a:ext cx="0" cy="33558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486360" y="4353905"/>
            <a:ext cx="48097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21985" y="1374716"/>
            <a:ext cx="105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Synthetic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21985" y="405033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Physical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10215" y="271252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Hybrid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-298993" y="2621085"/>
            <a:ext cx="146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ARTIFICIALITY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454124" y="452085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Local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437860" y="4520858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Remote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325632" y="452085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Partial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84005" y="4890190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TRANSPORTATION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36" name="Arc 135"/>
          <p:cNvSpPr/>
          <p:nvPr/>
        </p:nvSpPr>
        <p:spPr>
          <a:xfrm>
            <a:off x="139166" y="2435289"/>
            <a:ext cx="2939768" cy="2434782"/>
          </a:xfrm>
          <a:prstGeom prst="arc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1574133" y="1124047"/>
            <a:ext cx="473608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296104" y="1124047"/>
            <a:ext cx="0" cy="32256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3938298" y="2607146"/>
            <a:ext cx="236692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18900000">
            <a:off x="2211153" y="1477925"/>
            <a:ext cx="140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 smtClean="0"/>
              <a:t>Billinghurst’s</a:t>
            </a:r>
            <a:r>
              <a:rPr lang="es-AR" dirty="0" smtClean="0"/>
              <a:t> </a:t>
            </a:r>
          </a:p>
          <a:p>
            <a:r>
              <a:rPr lang="es-AR" dirty="0" err="1" smtClean="0"/>
              <a:t>MagicBook</a:t>
            </a:r>
            <a:endParaRPr lang="en-US" dirty="0"/>
          </a:p>
        </p:txBody>
      </p:sp>
      <p:sp>
        <p:nvSpPr>
          <p:cNvPr id="146" name="TextBox 145"/>
          <p:cNvSpPr txBox="1"/>
          <p:nvPr/>
        </p:nvSpPr>
        <p:spPr>
          <a:xfrm>
            <a:off x="3724762" y="2610427"/>
            <a:ext cx="171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Kiyokawa’s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4243799" y="3798799"/>
            <a:ext cx="183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Rekimoto’s</a:t>
            </a:r>
            <a:r>
              <a:rPr lang="en-US" dirty="0" smtClean="0"/>
              <a:t> </a:t>
            </a:r>
            <a:r>
              <a:rPr lang="en-US" dirty="0" err="1" smtClean="0"/>
              <a:t>JackIn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4829606" y="2152079"/>
            <a:ext cx="2208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Rekimoto’s</a:t>
            </a:r>
            <a:r>
              <a:rPr lang="en-US" dirty="0"/>
              <a:t> </a:t>
            </a:r>
            <a:r>
              <a:rPr lang="en-US" dirty="0" smtClean="0"/>
              <a:t>Dollhouse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3744331" y="1133154"/>
            <a:ext cx="175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 smtClean="0"/>
              <a:t>Benko’s</a:t>
            </a:r>
            <a:r>
              <a:rPr lang="es-AR" dirty="0" smtClean="0"/>
              <a:t> </a:t>
            </a:r>
            <a:r>
              <a:rPr lang="es-AR" dirty="0" err="1" smtClean="0"/>
              <a:t>collaborative</a:t>
            </a:r>
            <a:r>
              <a:rPr lang="es-AR" dirty="0" smtClean="0"/>
              <a:t> MR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 rot="17100000">
            <a:off x="1490848" y="2502712"/>
            <a:ext cx="140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 smtClean="0"/>
              <a:t>Ullmer’s</a:t>
            </a:r>
            <a:endParaRPr lang="es-AR" dirty="0" smtClean="0"/>
          </a:p>
          <a:p>
            <a:r>
              <a:rPr lang="es-AR" dirty="0" err="1" smtClean="0"/>
              <a:t>MetaDesk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9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Physical-Digital relationship</a:t>
            </a:r>
            <a:endParaRPr lang="en-US" dirty="0"/>
          </a:p>
        </p:txBody>
      </p:sp>
      <p:pic>
        <p:nvPicPr>
          <p:cNvPr id="7" name="Picture 4" descr="https://i.ytimg.com/vi/P1az8bbuOLg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9716" r="15838" b="313"/>
          <a:stretch/>
        </p:blipFill>
        <p:spPr bwMode="auto">
          <a:xfrm>
            <a:off x="1181387" y="3739232"/>
            <a:ext cx="453835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i.ytimg.com/vi/bEDDj7Ahgwo/h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375" r="1717" b="10374"/>
          <a:stretch/>
        </p:blipFill>
        <p:spPr bwMode="auto">
          <a:xfrm>
            <a:off x="6474864" y="3739232"/>
            <a:ext cx="4493505" cy="27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70245" y="2926442"/>
            <a:ext cx="4329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Texture mapping</a:t>
            </a:r>
            <a:br>
              <a:rPr lang="en-US" sz="2000" b="1" dirty="0" smtClean="0"/>
            </a:br>
            <a:r>
              <a:rPr lang="en-US" sz="2000" dirty="0" smtClean="0"/>
              <a:t>(Physical geometry == Digital geometry)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450308" y="2926442"/>
            <a:ext cx="4284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Anamorphic illusions</a:t>
            </a:r>
            <a:br>
              <a:rPr lang="en-US" sz="2000" b="1" dirty="0" smtClean="0"/>
            </a:br>
            <a:r>
              <a:rPr lang="en-US" sz="2000" dirty="0" smtClean="0"/>
              <a:t>(Physical geometry != Digital geometry)</a:t>
            </a: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332901" y="1570434"/>
            <a:ext cx="4252582" cy="1446550"/>
            <a:chOff x="1128374" y="1614289"/>
            <a:chExt cx="4695237" cy="1597121"/>
          </a:xfrm>
        </p:grpSpPr>
        <p:sp>
          <p:nvSpPr>
            <p:cNvPr id="13" name="Cube 12"/>
            <p:cNvSpPr/>
            <p:nvPr/>
          </p:nvSpPr>
          <p:spPr>
            <a:xfrm>
              <a:off x="4703430" y="1883667"/>
              <a:ext cx="1120181" cy="112018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4703429" y="1884482"/>
              <a:ext cx="1119367" cy="1119367"/>
            </a:xfrm>
            <a:prstGeom prst="cube">
              <a:avLst/>
            </a:prstGeom>
            <a:noFill/>
            <a:ln w="762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1128374" y="1883666"/>
              <a:ext cx="1120182" cy="1120182"/>
            </a:xfrm>
            <a:prstGeom prst="cub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2906785" y="1884480"/>
              <a:ext cx="1119367" cy="1119367"/>
            </a:xfrm>
            <a:prstGeom prst="cube">
              <a:avLst/>
            </a:prstGeom>
            <a:solidFill>
              <a:srgbClr val="5B9BD5"/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6957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+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43936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=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74864" y="1554791"/>
            <a:ext cx="4252580" cy="1446550"/>
            <a:chOff x="1128374" y="1614289"/>
            <a:chExt cx="4695235" cy="1597121"/>
          </a:xfrm>
        </p:grpSpPr>
        <p:sp>
          <p:nvSpPr>
            <p:cNvPr id="24" name="Cube 23"/>
            <p:cNvSpPr/>
            <p:nvPr/>
          </p:nvSpPr>
          <p:spPr>
            <a:xfrm rot="20700000">
              <a:off x="4942941" y="2070324"/>
              <a:ext cx="719591" cy="719593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4703427" y="1883667"/>
              <a:ext cx="1120182" cy="1120182"/>
            </a:xfrm>
            <a:prstGeom prst="cub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ube 24"/>
            <p:cNvSpPr/>
            <p:nvPr/>
          </p:nvSpPr>
          <p:spPr>
            <a:xfrm>
              <a:off x="1128374" y="1883666"/>
              <a:ext cx="1120181" cy="1120182"/>
            </a:xfrm>
            <a:prstGeom prst="cub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2906785" y="1884480"/>
              <a:ext cx="1119367" cy="1119367"/>
            </a:xfrm>
            <a:prstGeom prst="cube">
              <a:avLst/>
            </a:prstGeom>
            <a:solidFill>
              <a:srgbClr val="5B9BD5"/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6957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+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0108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=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74007" y="3739232"/>
            <a:ext cx="4494362" cy="2743200"/>
            <a:chOff x="5860595" y="1835869"/>
            <a:chExt cx="4494362" cy="2743200"/>
          </a:xfrm>
        </p:grpSpPr>
        <p:pic>
          <p:nvPicPr>
            <p:cNvPr id="3074" name="Picture 2" descr="http://i.vimeocdn.com/video/360247595_1280x720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62" t="30024" r="14986" b="5466"/>
            <a:stretch/>
          </p:blipFill>
          <p:spPr bwMode="auto">
            <a:xfrm>
              <a:off x="5860595" y="1835869"/>
              <a:ext cx="4494362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reeform 4"/>
            <p:cNvSpPr/>
            <p:nvPr/>
          </p:nvSpPr>
          <p:spPr>
            <a:xfrm>
              <a:off x="7882890" y="2875280"/>
              <a:ext cx="742950" cy="742950"/>
            </a:xfrm>
            <a:custGeom>
              <a:avLst/>
              <a:gdLst>
                <a:gd name="connsiteX0" fmla="*/ 727710 w 742950"/>
                <a:gd name="connsiteY0" fmla="*/ 693420 h 742950"/>
                <a:gd name="connsiteX1" fmla="*/ 240030 w 742950"/>
                <a:gd name="connsiteY1" fmla="*/ 742950 h 742950"/>
                <a:gd name="connsiteX2" fmla="*/ 0 w 742950"/>
                <a:gd name="connsiteY2" fmla="*/ 598170 h 742950"/>
                <a:gd name="connsiteX3" fmla="*/ 7620 w 742950"/>
                <a:gd name="connsiteY3" fmla="*/ 60960 h 742950"/>
                <a:gd name="connsiteX4" fmla="*/ 491490 w 742950"/>
                <a:gd name="connsiteY4" fmla="*/ 0 h 742950"/>
                <a:gd name="connsiteX5" fmla="*/ 742950 w 742950"/>
                <a:gd name="connsiteY5" fmla="*/ 125730 h 742950"/>
                <a:gd name="connsiteX6" fmla="*/ 727710 w 742950"/>
                <a:gd name="connsiteY6" fmla="*/ 69342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2950" h="742950">
                  <a:moveTo>
                    <a:pt x="727710" y="693420"/>
                  </a:moveTo>
                  <a:lnTo>
                    <a:pt x="240030" y="742950"/>
                  </a:lnTo>
                  <a:lnTo>
                    <a:pt x="0" y="598170"/>
                  </a:lnTo>
                  <a:lnTo>
                    <a:pt x="7620" y="60960"/>
                  </a:lnTo>
                  <a:lnTo>
                    <a:pt x="491490" y="0"/>
                  </a:lnTo>
                  <a:lnTo>
                    <a:pt x="742950" y="125730"/>
                  </a:lnTo>
                  <a:lnTo>
                    <a:pt x="727710" y="69342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32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8883688" y="4303466"/>
            <a:ext cx="0" cy="33558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34673" y="457537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Full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21484" y="693149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Distant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28634" y="611641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Environment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77630" y="75847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None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241607" y="758473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Full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47974" y="7584736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Noun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Futura (Light)" panose="020B7200000000000000" pitchFamily="34" charset="0"/>
              </a:rPr>
              <a:t>/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Futura (Light)" panose="020B7200000000000000" pitchFamily="34" charset="0"/>
              </a:rPr>
              <a:t> </a:t>
            </a:r>
            <a:r>
              <a:rPr lang="en-US" dirty="0" smtClean="0">
                <a:latin typeface="Futura (Light)" panose="020B7200000000000000" pitchFamily="34" charset="0"/>
              </a:rPr>
              <a:t>Verb</a:t>
            </a:r>
            <a:endParaRPr lang="en-US" dirty="0">
              <a:solidFill>
                <a:schemeClr val="bg1">
                  <a:lumMod val="50000"/>
                </a:schemeClr>
              </a:solidFill>
              <a:latin typeface="Futura (Light)" panose="020B7200000000000000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29093" y="7946612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METAPHOR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918880" y="539748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Nearby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653818" y="7572363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Futura (Light)" panose="020B7200000000000000" pitchFamily="34" charset="0"/>
              </a:rPr>
              <a:t>Noun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  <a:latin typeface="Futura (Light)" panose="020B7200000000000000" pitchFamily="34" charset="0"/>
              </a:rPr>
              <a:t>+</a:t>
            </a:r>
            <a:r>
              <a:rPr lang="en-US" dirty="0" err="1" smtClean="0">
                <a:latin typeface="Futura (Light)" panose="020B7200000000000000" pitchFamily="34" charset="0"/>
              </a:rPr>
              <a:t>Verb</a:t>
            </a:r>
            <a:endParaRPr lang="en-US" dirty="0">
              <a:latin typeface="Futura (Light)" panose="020B7200000000000000" pitchFamily="34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8883688" y="4303466"/>
            <a:ext cx="0" cy="33558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9032188" y="7242278"/>
            <a:ext cx="155448" cy="1554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89" idx="3"/>
          </p:cNvCxnSpPr>
          <p:nvPr/>
        </p:nvCxnSpPr>
        <p:spPr>
          <a:xfrm flipV="1">
            <a:off x="9054953" y="7024673"/>
            <a:ext cx="256467" cy="350288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TextBox 93"/>
          <p:cNvSpPr txBox="1"/>
          <p:nvPr/>
        </p:nvSpPr>
        <p:spPr>
          <a:xfrm>
            <a:off x="8971462" y="6724115"/>
            <a:ext cx="8751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Keyboard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 flipH="1">
            <a:off x="9054953" y="7024673"/>
            <a:ext cx="664903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10745183" y="4303464"/>
            <a:ext cx="0" cy="3226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9846574" y="4303465"/>
            <a:ext cx="0" cy="3226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11714811" y="4303465"/>
            <a:ext cx="0" cy="3226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12823454" y="4303464"/>
            <a:ext cx="0" cy="3226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14101807" y="4303464"/>
            <a:ext cx="0" cy="3226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878842" y="4303464"/>
            <a:ext cx="52229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878841" y="5153851"/>
            <a:ext cx="522296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8923776" y="5955475"/>
            <a:ext cx="517803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8885920" y="6724115"/>
            <a:ext cx="52158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12878115" y="4634167"/>
            <a:ext cx="155448" cy="155448"/>
          </a:xfrm>
          <a:prstGeom prst="ellipse">
            <a:avLst/>
          </a:prstGeom>
          <a:noFill/>
          <a:ln w="57150" cmpd="dbl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1900488" y="5405311"/>
            <a:ext cx="155448" cy="155448"/>
          </a:xfrm>
          <a:prstGeom prst="ellips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2406657" y="5405311"/>
            <a:ext cx="155448" cy="155448"/>
          </a:xfrm>
          <a:prstGeom prst="ellips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3093392" y="4912876"/>
            <a:ext cx="155448" cy="155448"/>
          </a:xfrm>
          <a:prstGeom prst="ellips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38" idx="7"/>
            <a:endCxn id="117" idx="3"/>
          </p:cNvCxnSpPr>
          <p:nvPr/>
        </p:nvCxnSpPr>
        <p:spPr>
          <a:xfrm flipV="1">
            <a:off x="10330685" y="4766850"/>
            <a:ext cx="2570195" cy="142186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8" idx="6"/>
            <a:endCxn id="119" idx="2"/>
          </p:cNvCxnSpPr>
          <p:nvPr/>
        </p:nvCxnSpPr>
        <p:spPr>
          <a:xfrm>
            <a:off x="12055936" y="5483035"/>
            <a:ext cx="3507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9" idx="7"/>
            <a:endCxn id="120" idx="3"/>
          </p:cNvCxnSpPr>
          <p:nvPr/>
        </p:nvCxnSpPr>
        <p:spPr>
          <a:xfrm flipV="1">
            <a:off x="12539340" y="5045559"/>
            <a:ext cx="576817" cy="382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11705806" y="5585549"/>
            <a:ext cx="1025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Workbench</a:t>
            </a:r>
            <a:endParaRPr 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795915" y="7529543"/>
            <a:ext cx="53058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046336" y="638907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GUI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0198002" y="6165954"/>
            <a:ext cx="155448" cy="155448"/>
          </a:xfrm>
          <a:prstGeom prst="ellipse">
            <a:avLst/>
          </a:prstGeom>
          <a:noFill/>
          <a:ln w="57150" cmpd="dbl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880110" y="7256709"/>
            <a:ext cx="155448" cy="1554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>
          <a:xfrm flipV="1">
            <a:off x="10902875" y="7039104"/>
            <a:ext cx="256467" cy="350288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1" name="TextBox 140"/>
          <p:cNvSpPr txBox="1"/>
          <p:nvPr/>
        </p:nvSpPr>
        <p:spPr>
          <a:xfrm>
            <a:off x="10884789" y="6738546"/>
            <a:ext cx="7443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Joystick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10902875" y="7039104"/>
            <a:ext cx="664903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Oval 142"/>
          <p:cNvSpPr/>
          <p:nvPr/>
        </p:nvSpPr>
        <p:spPr>
          <a:xfrm>
            <a:off x="11908729" y="7249797"/>
            <a:ext cx="155448" cy="1554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43" idx="3"/>
          </p:cNvCxnSpPr>
          <p:nvPr/>
        </p:nvCxnSpPr>
        <p:spPr>
          <a:xfrm flipV="1">
            <a:off x="11931494" y="7201420"/>
            <a:ext cx="286418" cy="181060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5" name="TextBox 144"/>
          <p:cNvSpPr txBox="1"/>
          <p:nvPr/>
        </p:nvSpPr>
        <p:spPr>
          <a:xfrm>
            <a:off x="11826013" y="6731634"/>
            <a:ext cx="91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Wheel </a:t>
            </a:r>
          </a:p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Controller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 flipH="1">
            <a:off x="11931494" y="7215072"/>
            <a:ext cx="664903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7" name="TextBox 146"/>
          <p:cNvSpPr txBox="1"/>
          <p:nvPr/>
        </p:nvSpPr>
        <p:spPr>
          <a:xfrm>
            <a:off x="13029795" y="4529167"/>
            <a:ext cx="1003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accent2"/>
                </a:solidFill>
              </a:rPr>
              <a:t>DigitalDesk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10814048" y="5242648"/>
            <a:ext cx="155448" cy="155448"/>
          </a:xfrm>
          <a:prstGeom prst="ellipse">
            <a:avLst/>
          </a:prstGeom>
          <a:noFill/>
          <a:ln w="57150" cmpd="dbl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11320217" y="5242648"/>
            <a:ext cx="155448" cy="155448"/>
          </a:xfrm>
          <a:prstGeom prst="ellipse">
            <a:avLst/>
          </a:prstGeom>
          <a:noFill/>
          <a:ln w="57150" cmpd="dbl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1986453" y="4364560"/>
            <a:ext cx="155448" cy="155448"/>
          </a:xfrm>
          <a:prstGeom prst="ellipse">
            <a:avLst/>
          </a:prstGeom>
          <a:noFill/>
          <a:ln w="57150" cmpd="dbl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/>
          <p:cNvCxnSpPr>
            <a:stCxn id="151" idx="6"/>
            <a:endCxn id="152" idx="2"/>
          </p:cNvCxnSpPr>
          <p:nvPr/>
        </p:nvCxnSpPr>
        <p:spPr>
          <a:xfrm>
            <a:off x="10969496" y="5320372"/>
            <a:ext cx="35072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2" idx="7"/>
            <a:endCxn id="153" idx="3"/>
          </p:cNvCxnSpPr>
          <p:nvPr/>
        </p:nvCxnSpPr>
        <p:spPr>
          <a:xfrm flipV="1">
            <a:off x="11452900" y="4497243"/>
            <a:ext cx="556318" cy="76817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12873111" y="4365086"/>
            <a:ext cx="155448" cy="155448"/>
          </a:xfrm>
          <a:prstGeom prst="ellipse">
            <a:avLst/>
          </a:prstGeom>
          <a:noFill/>
          <a:ln w="57150" cmpd="dbl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Arrow Connector 156"/>
          <p:cNvCxnSpPr>
            <a:stCxn id="153" idx="6"/>
            <a:endCxn id="156" idx="2"/>
          </p:cNvCxnSpPr>
          <p:nvPr/>
        </p:nvCxnSpPr>
        <p:spPr>
          <a:xfrm>
            <a:off x="12141901" y="4442284"/>
            <a:ext cx="731210" cy="5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0577724" y="4824040"/>
            <a:ext cx="1019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Storytelling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77" name="Left Brace 76"/>
          <p:cNvSpPr/>
          <p:nvPr/>
        </p:nvSpPr>
        <p:spPr>
          <a:xfrm>
            <a:off x="7430801" y="4303464"/>
            <a:ext cx="262309" cy="3221498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6470352" y="5729547"/>
            <a:ext cx="16562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EMBODIMENT</a:t>
            </a:r>
            <a:endParaRPr lang="en-US" dirty="0">
              <a:latin typeface="Futura (Light)" panose="020B7200000000000000" pitchFamily="34" charset="0"/>
            </a:endParaRP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8883688" y="101881"/>
            <a:ext cx="0" cy="33558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8334673" y="37378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Full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8021484" y="272991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Distant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7528634" y="191483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Environment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8977630" y="338315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None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3241607" y="338315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Full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0529093" y="3745027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METAPHOR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7918880" y="119590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Nearby</a:t>
            </a:r>
            <a:endParaRPr lang="en-US" dirty="0">
              <a:latin typeface="Futura (Light)" panose="020B7200000000000000" pitchFamily="34" charset="0"/>
            </a:endParaRPr>
          </a:p>
        </p:txBody>
      </p:sp>
      <p:cxnSp>
        <p:nvCxnSpPr>
          <p:cNvPr id="187" name="Straight Connector 186"/>
          <p:cNvCxnSpPr/>
          <p:nvPr/>
        </p:nvCxnSpPr>
        <p:spPr>
          <a:xfrm flipV="1">
            <a:off x="8883688" y="101881"/>
            <a:ext cx="0" cy="33558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10745183" y="101879"/>
            <a:ext cx="0" cy="3226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9846574" y="101880"/>
            <a:ext cx="0" cy="3226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11714811" y="101880"/>
            <a:ext cx="0" cy="3226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12823454" y="101879"/>
            <a:ext cx="0" cy="3226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V="1">
            <a:off x="14101807" y="101879"/>
            <a:ext cx="0" cy="3226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8878842" y="101879"/>
            <a:ext cx="52229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8878841" y="952266"/>
            <a:ext cx="522296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8923776" y="1753890"/>
            <a:ext cx="517803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8885920" y="2522530"/>
            <a:ext cx="52158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8795915" y="3327958"/>
            <a:ext cx="53058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Left Brace 234"/>
          <p:cNvSpPr/>
          <p:nvPr/>
        </p:nvSpPr>
        <p:spPr>
          <a:xfrm>
            <a:off x="7430801" y="101879"/>
            <a:ext cx="262309" cy="3221498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extBox 235"/>
          <p:cNvSpPr txBox="1"/>
          <p:nvPr/>
        </p:nvSpPr>
        <p:spPr>
          <a:xfrm rot="16200000">
            <a:off x="6470352" y="1527962"/>
            <a:ext cx="16562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EMBODIMENT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8954256" y="1071949"/>
            <a:ext cx="5103708" cy="59944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TOOLS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9882055" y="141057"/>
            <a:ext cx="817086" cy="310243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   TOKENS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38" name="Rounded Rectangle 237"/>
          <p:cNvSpPr/>
          <p:nvPr/>
        </p:nvSpPr>
        <p:spPr>
          <a:xfrm>
            <a:off x="11785379" y="161410"/>
            <a:ext cx="2157660" cy="310243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endParaRPr lang="en-US" dirty="0" smtClean="0">
              <a:solidFill>
                <a:schemeClr val="tx1"/>
              </a:solidFill>
              <a:latin typeface="Futura (Light)" panose="020B7200000000000000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TOKENS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10769372" y="165993"/>
            <a:ext cx="3288591" cy="729386"/>
          </a:xfrm>
          <a:prstGeom prst="round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CONTAINERS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0015656" y="3331245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Noun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Futura (Light)" panose="020B7200000000000000" pitchFamily="34" charset="0"/>
              </a:rPr>
              <a:t>/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Futura (Light)" panose="020B7200000000000000" pitchFamily="34" charset="0"/>
              </a:rPr>
              <a:t> </a:t>
            </a:r>
            <a:r>
              <a:rPr lang="en-US" dirty="0" smtClean="0">
                <a:latin typeface="Futura (Light)" panose="020B7200000000000000" pitchFamily="34" charset="0"/>
              </a:rPr>
              <a:t>Verb</a:t>
            </a:r>
            <a:endParaRPr lang="en-US" dirty="0">
              <a:solidFill>
                <a:schemeClr val="bg1">
                  <a:lumMod val="50000"/>
                </a:schemeClr>
              </a:solidFill>
              <a:latin typeface="Futura (Light)" panose="020B7200000000000000" pitchFamily="34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1721500" y="336331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Futura (Light)" panose="020B7200000000000000" pitchFamily="34" charset="0"/>
              </a:rPr>
              <a:t>Noun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  <a:latin typeface="Futura (Light)" panose="020B7200000000000000" pitchFamily="34" charset="0"/>
              </a:rPr>
              <a:t>+</a:t>
            </a:r>
            <a:r>
              <a:rPr lang="en-US" dirty="0" err="1" smtClean="0">
                <a:latin typeface="Futura (Light)" panose="020B7200000000000000" pitchFamily="34" charset="0"/>
              </a:rPr>
              <a:t>Verb</a:t>
            </a:r>
            <a:endParaRPr lang="en-US" dirty="0">
              <a:latin typeface="Futura (Light)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16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16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Connector 126"/>
          <p:cNvCxnSpPr/>
          <p:nvPr/>
        </p:nvCxnSpPr>
        <p:spPr>
          <a:xfrm flipH="1">
            <a:off x="853440" y="7757160"/>
            <a:ext cx="14721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8788910" y="7338201"/>
            <a:ext cx="1115568" cy="1115568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(Light)" panose="020B7200000000000000" pitchFamily="34" charset="0"/>
              </a:rPr>
              <a:t>Ch.6</a:t>
            </a:r>
            <a:endParaRPr lang="en-US" dirty="0">
              <a:latin typeface="Futura (Light)" panose="020B7200000000000000" pitchFamily="34" charset="0"/>
            </a:endParaRPr>
          </a:p>
        </p:txBody>
      </p:sp>
      <p:cxnSp>
        <p:nvCxnSpPr>
          <p:cNvPr id="119" name="Straight Connector 118"/>
          <p:cNvCxnSpPr>
            <a:stCxn id="112" idx="2"/>
          </p:cNvCxnSpPr>
          <p:nvPr/>
        </p:nvCxnSpPr>
        <p:spPr>
          <a:xfrm>
            <a:off x="8788910" y="7895985"/>
            <a:ext cx="4180" cy="116004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8" name="Straight Connector 127"/>
          <p:cNvCxnSpPr>
            <a:stCxn id="112" idx="6"/>
          </p:cNvCxnSpPr>
          <p:nvPr/>
        </p:nvCxnSpPr>
        <p:spPr>
          <a:xfrm>
            <a:off x="9904478" y="7895985"/>
            <a:ext cx="4180" cy="116004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1" name="Rectangle 130"/>
          <p:cNvSpPr/>
          <p:nvPr/>
        </p:nvSpPr>
        <p:spPr>
          <a:xfrm>
            <a:off x="8848883" y="7995235"/>
            <a:ext cx="1008140" cy="891234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93" name="Straight Connector 192"/>
          <p:cNvCxnSpPr>
            <a:stCxn id="187" idx="4"/>
            <a:endCxn id="132" idx="0"/>
          </p:cNvCxnSpPr>
          <p:nvPr/>
        </p:nvCxnSpPr>
        <p:spPr>
          <a:xfrm rot="16200000" flipH="1">
            <a:off x="11955341" y="2126990"/>
            <a:ext cx="2258452" cy="85142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853440" y="3046730"/>
            <a:ext cx="14721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853440" y="5611447"/>
            <a:ext cx="14721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853440" y="4264431"/>
            <a:ext cx="147218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853440" y="1612671"/>
            <a:ext cx="147218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5578477" y="2015443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Ap. A</a:t>
            </a:r>
          </a:p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582657" y="4887556"/>
            <a:ext cx="1115568" cy="1115568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03" name="Straight Connector 102"/>
          <p:cNvCxnSpPr>
            <a:stCxn id="101" idx="2"/>
            <a:endCxn id="102" idx="2"/>
          </p:cNvCxnSpPr>
          <p:nvPr/>
        </p:nvCxnSpPr>
        <p:spPr>
          <a:xfrm>
            <a:off x="5578477" y="2573227"/>
            <a:ext cx="4180" cy="287211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Connector 105"/>
          <p:cNvCxnSpPr>
            <a:stCxn id="101" idx="6"/>
            <a:endCxn id="102" idx="6"/>
          </p:cNvCxnSpPr>
          <p:nvPr/>
        </p:nvCxnSpPr>
        <p:spPr>
          <a:xfrm>
            <a:off x="6694045" y="2573227"/>
            <a:ext cx="4180" cy="287211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9" name="Rectangle 108"/>
          <p:cNvSpPr/>
          <p:nvPr/>
        </p:nvSpPr>
        <p:spPr>
          <a:xfrm>
            <a:off x="5607223" y="2609034"/>
            <a:ext cx="1051794" cy="2906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853441" y="-196342"/>
            <a:ext cx="147218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123848" y="-389960"/>
            <a:ext cx="5998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Start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10587334" y="-1462809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Futura (Light)" panose="020B7200000000000000" pitchFamily="34" charset="0"/>
              </a:rPr>
              <a:t>Effecto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Futura (Light)" panose="020B7200000000000000" pitchFamily="34" charset="0"/>
              </a:rPr>
              <a:t> Mariposa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438400" y="-196342"/>
            <a:ext cx="0" cy="995172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817360" y="-196342"/>
            <a:ext cx="0" cy="995172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932959" y="-196342"/>
            <a:ext cx="0" cy="99353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2771544" y="5559498"/>
            <a:ext cx="1115568" cy="1115568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Ch.1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2775724" y="7039580"/>
            <a:ext cx="1115568" cy="1115568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801036" y="6187087"/>
            <a:ext cx="1070443" cy="1260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4246950" y="1493466"/>
            <a:ext cx="1115568" cy="1115568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Ch.2</a:t>
            </a:r>
          </a:p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4251130" y="4070628"/>
            <a:ext cx="1115568" cy="1115568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76442" y="3218135"/>
            <a:ext cx="1070443" cy="1260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10613378" y="4153204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Ch.8</a:t>
            </a:r>
            <a:b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</a:br>
            <a:r>
              <a:rPr lang="en-US" sz="14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CHI’17</a:t>
            </a:r>
            <a:endParaRPr lang="en-US" sz="1600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7972614" y="4907657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Futura (Light)" panose="020B7200000000000000" pitchFamily="34" charset="0"/>
              </a:rPr>
              <a:t>Ch.5</a:t>
            </a:r>
            <a:br>
              <a:rPr lang="en-US" dirty="0">
                <a:solidFill>
                  <a:schemeClr val="accent1"/>
                </a:solidFill>
                <a:latin typeface="Futura (Light)" panose="020B7200000000000000" pitchFamily="34" charset="0"/>
              </a:rPr>
            </a:br>
            <a:r>
              <a:rPr lang="en-US" sz="1200" dirty="0">
                <a:solidFill>
                  <a:schemeClr val="accent1"/>
                </a:solidFill>
                <a:latin typeface="Futura (Light)" panose="020B7200000000000000" pitchFamily="34" charset="0"/>
              </a:rPr>
              <a:t>3DUI’17</a:t>
            </a:r>
          </a:p>
        </p:txBody>
      </p:sp>
      <p:sp>
        <p:nvSpPr>
          <p:cNvPr id="126" name="Oval 125"/>
          <p:cNvSpPr/>
          <p:nvPr/>
        </p:nvSpPr>
        <p:spPr>
          <a:xfrm>
            <a:off x="7952413" y="5763039"/>
            <a:ext cx="1115568" cy="111556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Futura (Light)" panose="020B7200000000000000" pitchFamily="34" charset="0"/>
              </a:rPr>
              <a:t>Ch.5</a:t>
            </a:r>
            <a:br>
              <a:rPr lang="en-US" dirty="0">
                <a:solidFill>
                  <a:schemeClr val="accent1"/>
                </a:solidFill>
                <a:latin typeface="Futura (Light)" panose="020B7200000000000000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Futura (Light)" panose="020B7200000000000000" pitchFamily="34" charset="0"/>
              </a:rPr>
              <a:t>UIST’17</a:t>
            </a:r>
          </a:p>
        </p:txBody>
      </p:sp>
      <p:sp>
        <p:nvSpPr>
          <p:cNvPr id="129" name="Oval 128"/>
          <p:cNvSpPr/>
          <p:nvPr/>
        </p:nvSpPr>
        <p:spPr>
          <a:xfrm>
            <a:off x="8781427" y="8362685"/>
            <a:ext cx="1115568" cy="1115568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CHI’18?</a:t>
            </a:r>
            <a:endParaRPr lang="en-US" sz="16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8361057" y="2311675"/>
            <a:ext cx="1668270" cy="794719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Anamorph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12952497" y="3681930"/>
            <a:ext cx="1115568" cy="1115568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Ch.9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12956677" y="5401286"/>
            <a:ext cx="1115568" cy="1115568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34" name="Straight Connector 133"/>
          <p:cNvCxnSpPr>
            <a:stCxn id="132" idx="2"/>
            <a:endCxn id="133" idx="2"/>
          </p:cNvCxnSpPr>
          <p:nvPr/>
        </p:nvCxnSpPr>
        <p:spPr>
          <a:xfrm>
            <a:off x="12952497" y="4239714"/>
            <a:ext cx="4180" cy="171935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Straight Connector 134"/>
          <p:cNvCxnSpPr>
            <a:stCxn id="132" idx="6"/>
            <a:endCxn id="133" idx="6"/>
          </p:cNvCxnSpPr>
          <p:nvPr/>
        </p:nvCxnSpPr>
        <p:spPr>
          <a:xfrm>
            <a:off x="14068065" y="4239714"/>
            <a:ext cx="4180" cy="171935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6" name="Rectangle 135"/>
          <p:cNvSpPr/>
          <p:nvPr/>
        </p:nvSpPr>
        <p:spPr>
          <a:xfrm>
            <a:off x="12982977" y="4343829"/>
            <a:ext cx="1061335" cy="1729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3" name="Straight Connector 112"/>
          <p:cNvCxnSpPr>
            <a:stCxn id="120" idx="4"/>
            <a:endCxn id="124" idx="1"/>
          </p:cNvCxnSpPr>
          <p:nvPr/>
        </p:nvCxnSpPr>
        <p:spPr>
          <a:xfrm rot="5400000">
            <a:off x="9760732" y="684016"/>
            <a:ext cx="2664765" cy="60225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36" idx="4"/>
            <a:endCxn id="125" idx="0"/>
          </p:cNvCxnSpPr>
          <p:nvPr/>
        </p:nvCxnSpPr>
        <p:spPr>
          <a:xfrm rot="16200000" flipH="1">
            <a:off x="7251238" y="3628496"/>
            <a:ext cx="1813755" cy="74456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0" idx="6"/>
            <a:endCxn id="124" idx="2"/>
          </p:cNvCxnSpPr>
          <p:nvPr/>
        </p:nvCxnSpPr>
        <p:spPr>
          <a:xfrm>
            <a:off x="10029327" y="2709035"/>
            <a:ext cx="599291" cy="290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6" idx="4"/>
            <a:endCxn id="112" idx="0"/>
          </p:cNvCxnSpPr>
          <p:nvPr/>
        </p:nvCxnSpPr>
        <p:spPr>
          <a:xfrm rot="16200000" flipH="1">
            <a:off x="8698648" y="6690155"/>
            <a:ext cx="459594" cy="83649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10130650" y="6026012"/>
            <a:ext cx="1115568" cy="1115568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(Light)" panose="020B7200000000000000" pitchFamily="34" charset="0"/>
              </a:rPr>
              <a:t>Ch.7</a:t>
            </a:r>
            <a:endParaRPr lang="en-US" dirty="0">
              <a:latin typeface="Futura (Light)" panose="020B7200000000000000" pitchFamily="34" charset="0"/>
            </a:endParaRPr>
          </a:p>
        </p:txBody>
      </p:sp>
      <p:cxnSp>
        <p:nvCxnSpPr>
          <p:cNvPr id="157" name="Straight Connector 156"/>
          <p:cNvCxnSpPr>
            <a:stCxn id="155" idx="2"/>
          </p:cNvCxnSpPr>
          <p:nvPr/>
        </p:nvCxnSpPr>
        <p:spPr>
          <a:xfrm>
            <a:off x="10130650" y="6583796"/>
            <a:ext cx="4180" cy="116004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Straight Connector 157"/>
          <p:cNvCxnSpPr>
            <a:stCxn id="155" idx="6"/>
          </p:cNvCxnSpPr>
          <p:nvPr/>
        </p:nvCxnSpPr>
        <p:spPr>
          <a:xfrm>
            <a:off x="11246218" y="6583796"/>
            <a:ext cx="4180" cy="116004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9" name="Rectangle 158"/>
          <p:cNvSpPr/>
          <p:nvPr/>
        </p:nvSpPr>
        <p:spPr>
          <a:xfrm>
            <a:off x="10190623" y="6744006"/>
            <a:ext cx="1008140" cy="891234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60" name="Straight Connector 159"/>
          <p:cNvCxnSpPr>
            <a:endCxn id="155" idx="1"/>
          </p:cNvCxnSpPr>
          <p:nvPr/>
        </p:nvCxnSpPr>
        <p:spPr>
          <a:xfrm>
            <a:off x="9088182" y="5465441"/>
            <a:ext cx="1205839" cy="72394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6" idx="6"/>
            <a:endCxn id="130" idx="0"/>
          </p:cNvCxnSpPr>
          <p:nvPr/>
        </p:nvCxnSpPr>
        <p:spPr>
          <a:xfrm>
            <a:off x="8325931" y="1434536"/>
            <a:ext cx="869261" cy="877139"/>
          </a:xfrm>
          <a:prstGeom prst="bentConnector2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/>
          <p:cNvSpPr/>
          <p:nvPr/>
        </p:nvSpPr>
        <p:spPr>
          <a:xfrm>
            <a:off x="11851949" y="307910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Jeremy’s PhD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88" name="Straight Connector 187"/>
          <p:cNvCxnSpPr>
            <a:stCxn id="187" idx="3"/>
            <a:endCxn id="124" idx="0"/>
          </p:cNvCxnSpPr>
          <p:nvPr/>
        </p:nvCxnSpPr>
        <p:spPr>
          <a:xfrm rot="5400000">
            <a:off x="11190321" y="1256188"/>
            <a:ext cx="894046" cy="90188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853440" y="9755378"/>
            <a:ext cx="14721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1100513" y="1453277"/>
            <a:ext cx="10550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6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115439" y="2917245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12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117192" y="4061217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18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117192" y="5416559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24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116925" y="7537277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30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132432" y="9549367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36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4276442" y="2191260"/>
            <a:ext cx="1070443" cy="655272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SAR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4276442" y="2825159"/>
            <a:ext cx="1070443" cy="540321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TUI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4291860" y="3359753"/>
            <a:ext cx="1070443" cy="540321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VR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4291859" y="3893068"/>
            <a:ext cx="1070443" cy="540321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MR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221" name="Straight Arrow Connector 220"/>
          <p:cNvCxnSpPr>
            <a:stCxn id="105" idx="4"/>
            <a:endCxn id="79" idx="3"/>
          </p:cNvCxnSpPr>
          <p:nvPr/>
        </p:nvCxnSpPr>
        <p:spPr>
          <a:xfrm rot="5400000">
            <a:off x="3524694" y="5532982"/>
            <a:ext cx="1631007" cy="93743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10134830" y="7460374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VRST’17</a:t>
            </a:r>
            <a:endParaRPr lang="en-US" sz="1200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227" name="Straight Connector 159"/>
          <p:cNvCxnSpPr>
            <a:stCxn id="125" idx="6"/>
            <a:endCxn id="133" idx="2"/>
          </p:cNvCxnSpPr>
          <p:nvPr/>
        </p:nvCxnSpPr>
        <p:spPr>
          <a:xfrm>
            <a:off x="9088182" y="5465441"/>
            <a:ext cx="3868495" cy="493629"/>
          </a:xfrm>
          <a:prstGeom prst="bentConnector3">
            <a:avLst>
              <a:gd name="adj1" fmla="val 80728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4076955" y="9215741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PART I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7524648" y="9194060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PART II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12048851" y="9194667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PART III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8615343" y="-45205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Renaud’s PhD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51" name="Oval 250"/>
          <p:cNvSpPr/>
          <p:nvPr/>
        </p:nvSpPr>
        <p:spPr>
          <a:xfrm>
            <a:off x="11795786" y="6493643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Futura (Light)" panose="020B7200000000000000" pitchFamily="34" charset="0"/>
              </a:rPr>
              <a:t>Damien’s PhD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252" name="Straight Connector 251"/>
          <p:cNvCxnSpPr>
            <a:stCxn id="250" idx="2"/>
            <a:endCxn id="6" idx="0"/>
          </p:cNvCxnSpPr>
          <p:nvPr/>
        </p:nvCxnSpPr>
        <p:spPr>
          <a:xfrm rot="10800000" flipV="1">
            <a:off x="7768147" y="512578"/>
            <a:ext cx="847196" cy="364173"/>
          </a:xfrm>
          <a:prstGeom prst="bentConnector2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251" idx="2"/>
          </p:cNvCxnSpPr>
          <p:nvPr/>
        </p:nvCxnSpPr>
        <p:spPr>
          <a:xfrm rot="10800000" flipV="1">
            <a:off x="11199160" y="7051427"/>
            <a:ext cx="596626" cy="103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4" idx="2"/>
            <a:endCxn id="105" idx="2"/>
          </p:cNvCxnSpPr>
          <p:nvPr/>
        </p:nvCxnSpPr>
        <p:spPr>
          <a:xfrm>
            <a:off x="4246950" y="2051250"/>
            <a:ext cx="4180" cy="257716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Connector 107"/>
          <p:cNvCxnSpPr>
            <a:stCxn id="104" idx="6"/>
            <a:endCxn id="105" idx="6"/>
          </p:cNvCxnSpPr>
          <p:nvPr/>
        </p:nvCxnSpPr>
        <p:spPr>
          <a:xfrm>
            <a:off x="5362518" y="2051250"/>
            <a:ext cx="4180" cy="257716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7" name="Straight Connector 76"/>
          <p:cNvCxnSpPr>
            <a:stCxn id="75" idx="2"/>
            <a:endCxn id="76" idx="2"/>
          </p:cNvCxnSpPr>
          <p:nvPr/>
        </p:nvCxnSpPr>
        <p:spPr>
          <a:xfrm>
            <a:off x="2771544" y="6117282"/>
            <a:ext cx="4180" cy="148008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Straight Connector 77"/>
          <p:cNvCxnSpPr>
            <a:stCxn id="75" idx="6"/>
            <a:endCxn id="76" idx="6"/>
          </p:cNvCxnSpPr>
          <p:nvPr/>
        </p:nvCxnSpPr>
        <p:spPr>
          <a:xfrm>
            <a:off x="3887112" y="6117282"/>
            <a:ext cx="4180" cy="148008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0" name="Oval 269"/>
          <p:cNvSpPr/>
          <p:nvPr/>
        </p:nvSpPr>
        <p:spPr>
          <a:xfrm>
            <a:off x="1260749" y="10726687"/>
            <a:ext cx="641753" cy="641753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2059054" y="10761935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Based on the literature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5908412" y="10755626"/>
            <a:ext cx="641753" cy="641753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0000"/>
              </a:solidFill>
              <a:latin typeface="Futura (Light)" panose="020B7200000000000000" pitchFamily="34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6664003" y="10791154"/>
            <a:ext cx="3122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Rejected submission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274" name="Oval 273"/>
          <p:cNvSpPr/>
          <p:nvPr/>
        </p:nvSpPr>
        <p:spPr>
          <a:xfrm>
            <a:off x="1260749" y="11496059"/>
            <a:ext cx="641753" cy="64175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6664003" y="11574689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Accepted submission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cxnSp>
        <p:nvCxnSpPr>
          <p:cNvPr id="277" name="Straight Connector 187"/>
          <p:cNvCxnSpPr>
            <a:stCxn id="250" idx="4"/>
            <a:endCxn id="124" idx="0"/>
          </p:cNvCxnSpPr>
          <p:nvPr/>
        </p:nvCxnSpPr>
        <p:spPr>
          <a:xfrm rot="16200000" flipH="1">
            <a:off x="9762430" y="730181"/>
            <a:ext cx="1083790" cy="1764154"/>
          </a:xfrm>
          <a:prstGeom prst="bentConnector3">
            <a:avLst>
              <a:gd name="adj1" fmla="val 61249"/>
            </a:avLst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5908412" y="11515423"/>
            <a:ext cx="641753" cy="64175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2104774" y="11496059"/>
            <a:ext cx="274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External influence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210363" y="876752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Ch.4</a:t>
            </a:r>
            <a:br>
              <a:rPr lang="en-US" sz="16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</a:br>
            <a:r>
              <a:rPr lang="en-US" sz="14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UIST15</a:t>
            </a:r>
            <a:endParaRPr lang="en-US" sz="1400" dirty="0">
              <a:solidFill>
                <a:srgbClr val="FF0000"/>
              </a:solidFill>
              <a:latin typeface="Futura (Light)" panose="020B7200000000000000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28049" y="1978334"/>
            <a:ext cx="1115568" cy="111556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Ch.4</a:t>
            </a:r>
            <a:b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</a:br>
            <a:r>
              <a:rPr lang="en-US" sz="16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TEI’16</a:t>
            </a:r>
            <a:endParaRPr lang="en-US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578477" y="434432"/>
            <a:ext cx="1115568" cy="111556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Ch.3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286" name="Straight Arrow Connector 220"/>
          <p:cNvCxnSpPr>
            <a:stCxn id="4" idx="2"/>
            <a:endCxn id="104" idx="0"/>
          </p:cNvCxnSpPr>
          <p:nvPr/>
        </p:nvCxnSpPr>
        <p:spPr>
          <a:xfrm rot="10800000" flipV="1">
            <a:off x="4804735" y="992216"/>
            <a:ext cx="773743" cy="501250"/>
          </a:xfrm>
          <a:prstGeom prst="bentConnector2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/>
          <p:cNvSpPr/>
          <p:nvPr/>
        </p:nvSpPr>
        <p:spPr>
          <a:xfrm>
            <a:off x="2521172" y="1506704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Futura (Light)" panose="020B7200000000000000" pitchFamily="34" charset="0"/>
              </a:rPr>
              <a:t>Bret </a:t>
            </a:r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</a:br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Victor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303" name="Straight Arrow Connector 220"/>
          <p:cNvCxnSpPr>
            <a:stCxn id="302" idx="4"/>
            <a:endCxn id="75" idx="0"/>
          </p:cNvCxnSpPr>
          <p:nvPr/>
        </p:nvCxnSpPr>
        <p:spPr>
          <a:xfrm rot="16200000" flipH="1">
            <a:off x="1860089" y="4090259"/>
            <a:ext cx="2937226" cy="125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Oval 323"/>
          <p:cNvSpPr/>
          <p:nvPr/>
        </p:nvSpPr>
        <p:spPr>
          <a:xfrm>
            <a:off x="13268962" y="1472993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Sebastian 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  <a:latin typeface="Futura (Light)" panose="020B7200000000000000" pitchFamily="34" charset="0"/>
              </a:rPr>
              <a:t>Deterding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325" name="Straight Connector 187"/>
          <p:cNvCxnSpPr>
            <a:stCxn id="324" idx="2"/>
            <a:endCxn id="124" idx="7"/>
          </p:cNvCxnSpPr>
          <p:nvPr/>
        </p:nvCxnSpPr>
        <p:spPr>
          <a:xfrm rot="10800000" flipV="1">
            <a:off x="11580816" y="2030776"/>
            <a:ext cx="1688147" cy="286747"/>
          </a:xfrm>
          <a:prstGeom prst="bentConnector2">
            <a:avLst/>
          </a:prstGeom>
          <a:ln w="38100">
            <a:solidFill>
              <a:schemeClr val="accent6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 327"/>
          <p:cNvSpPr/>
          <p:nvPr/>
        </p:nvSpPr>
        <p:spPr>
          <a:xfrm>
            <a:off x="10556075" y="10737990"/>
            <a:ext cx="641753" cy="641753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11354380" y="10788478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Not reviewed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cxnSp>
        <p:nvCxnSpPr>
          <p:cNvPr id="99" name="Straight Arrow Connector 220"/>
          <p:cNvCxnSpPr>
            <a:stCxn id="102" idx="4"/>
          </p:cNvCxnSpPr>
          <p:nvPr/>
        </p:nvCxnSpPr>
        <p:spPr>
          <a:xfrm rot="5400000" flipH="1" flipV="1">
            <a:off x="6787686" y="4818197"/>
            <a:ext cx="537682" cy="1832172"/>
          </a:xfrm>
          <a:prstGeom prst="bentConnector4">
            <a:avLst>
              <a:gd name="adj1" fmla="val -42516"/>
              <a:gd name="adj2" fmla="val 6522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220"/>
          <p:cNvCxnSpPr>
            <a:stCxn id="4" idx="6"/>
            <a:endCxn id="36" idx="2"/>
          </p:cNvCxnSpPr>
          <p:nvPr/>
        </p:nvCxnSpPr>
        <p:spPr>
          <a:xfrm>
            <a:off x="6694045" y="992216"/>
            <a:ext cx="534004" cy="15439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59"/>
          <p:cNvCxnSpPr>
            <a:stCxn id="118" idx="4"/>
            <a:endCxn id="132" idx="2"/>
          </p:cNvCxnSpPr>
          <p:nvPr/>
        </p:nvCxnSpPr>
        <p:spPr>
          <a:xfrm rot="16200000" flipH="1">
            <a:off x="12367692" y="3654909"/>
            <a:ext cx="536914" cy="63269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11342541" y="3064869"/>
            <a:ext cx="1954519" cy="637931"/>
          </a:xfrm>
          <a:prstGeom prst="ellipse">
            <a:avLst/>
          </a:prstGeom>
          <a:noFill/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Futura (Light)" panose="020B7200000000000000" pitchFamily="34" charset="0"/>
              </a:rPr>
              <a:t>Introspectibles</a:t>
            </a:r>
            <a:endParaRPr lang="en-US" sz="16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37" name="Straight Connector 139"/>
          <p:cNvCxnSpPr>
            <a:stCxn id="124" idx="6"/>
            <a:endCxn id="118" idx="0"/>
          </p:cNvCxnSpPr>
          <p:nvPr/>
        </p:nvCxnSpPr>
        <p:spPr>
          <a:xfrm>
            <a:off x="11744186" y="2711937"/>
            <a:ext cx="575615" cy="352932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" idx="4"/>
            <a:endCxn id="101" idx="0"/>
          </p:cNvCxnSpPr>
          <p:nvPr/>
        </p:nvCxnSpPr>
        <p:spPr>
          <a:xfrm>
            <a:off x="6136261" y="1550000"/>
            <a:ext cx="0" cy="46544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37"/>
          <p:cNvCxnSpPr>
            <a:stCxn id="123" idx="2"/>
            <a:endCxn id="125" idx="7"/>
          </p:cNvCxnSpPr>
          <p:nvPr/>
        </p:nvCxnSpPr>
        <p:spPr>
          <a:xfrm rot="10800000" flipV="1">
            <a:off x="8924812" y="4710988"/>
            <a:ext cx="1688567" cy="360040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220"/>
          <p:cNvCxnSpPr>
            <a:stCxn id="302" idx="4"/>
            <a:endCxn id="213" idx="1"/>
          </p:cNvCxnSpPr>
          <p:nvPr/>
        </p:nvCxnSpPr>
        <p:spPr>
          <a:xfrm rot="16200000" flipH="1">
            <a:off x="3565735" y="2384613"/>
            <a:ext cx="473048" cy="948365"/>
          </a:xfrm>
          <a:prstGeom prst="bentConnector2">
            <a:avLst/>
          </a:prstGeom>
          <a:ln w="38100">
            <a:solidFill>
              <a:schemeClr val="accent6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5439922" y="2276057"/>
            <a:ext cx="557784" cy="3909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3657935" y="3030344"/>
            <a:ext cx="1806210" cy="581787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(Light)" panose="020B7200000000000000" pitchFamily="34" charset="0"/>
              </a:rPr>
              <a:t>Fabrication</a:t>
            </a:r>
            <a:endParaRPr lang="en-US" dirty="0">
              <a:latin typeface="Futura (Light)" panose="020B7200000000000000" pitchFamily="34" charset="0"/>
            </a:endParaRPr>
          </a:p>
        </p:txBody>
      </p:sp>
      <p:cxnSp>
        <p:nvCxnSpPr>
          <p:cNvPr id="173" name="Straight Connector 159"/>
          <p:cNvCxnSpPr>
            <a:stCxn id="172" idx="4"/>
            <a:endCxn id="132" idx="6"/>
          </p:cNvCxnSpPr>
          <p:nvPr/>
        </p:nvCxnSpPr>
        <p:spPr>
          <a:xfrm rot="5400000">
            <a:off x="14000762" y="3679435"/>
            <a:ext cx="627583" cy="49297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5" idx="2"/>
            <a:endCxn id="126" idx="6"/>
          </p:cNvCxnSpPr>
          <p:nvPr/>
        </p:nvCxnSpPr>
        <p:spPr>
          <a:xfrm rot="10800000">
            <a:off x="9067982" y="6320824"/>
            <a:ext cx="1062669" cy="26297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0628618" y="2154153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Ch.8</a:t>
            </a:r>
            <a:b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</a:br>
            <a:r>
              <a:rPr lang="en-US" sz="16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TEI’16</a:t>
            </a:r>
            <a:endParaRPr lang="en-US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10626620" y="3135170"/>
            <a:ext cx="1115568" cy="11155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Ch.8</a:t>
            </a:r>
            <a:br>
              <a:rPr lang="en-US" dirty="0" smtClean="0">
                <a:solidFill>
                  <a:srgbClr val="FF0000"/>
                </a:solidFill>
                <a:latin typeface="Futura (Light)" panose="020B7200000000000000" pitchFamily="34" charset="0"/>
              </a:rPr>
            </a:br>
            <a:r>
              <a:rPr lang="en-US" sz="14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UIST’16</a:t>
            </a:r>
            <a:endParaRPr lang="en-US" sz="1400" dirty="0">
              <a:solidFill>
                <a:srgbClr val="FF0000"/>
              </a:solidFill>
              <a:latin typeface="Futura (Light)" panose="020B7200000000000000" pitchFamily="34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319489" y="-1381529"/>
            <a:ext cx="557784" cy="3909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/>
          <p:cNvCxnSpPr/>
          <p:nvPr/>
        </p:nvCxnSpPr>
        <p:spPr>
          <a:xfrm flipH="1">
            <a:off x="853440" y="3548151"/>
            <a:ext cx="147218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10623538" y="2053093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Ch.8</a:t>
            </a:r>
            <a:br>
              <a:rPr lang="en-US" dirty="0" smtClean="0">
                <a:solidFill>
                  <a:srgbClr val="FF0000"/>
                </a:solidFill>
                <a:latin typeface="Futura (Light)" panose="020B7200000000000000" pitchFamily="34" charset="0"/>
              </a:rPr>
            </a:br>
            <a:r>
              <a:rPr lang="en-US" sz="14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UIST’16</a:t>
            </a:r>
            <a:endParaRPr lang="en-US" sz="1400" dirty="0">
              <a:solidFill>
                <a:srgbClr val="FF0000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 flipH="1">
            <a:off x="853440" y="7757160"/>
            <a:ext cx="14721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8788910" y="7338201"/>
            <a:ext cx="1115568" cy="1115568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(Light)" panose="020B7200000000000000" pitchFamily="34" charset="0"/>
              </a:rPr>
              <a:t>Ch.6</a:t>
            </a:r>
            <a:endParaRPr lang="en-US" dirty="0">
              <a:latin typeface="Futura (Light)" panose="020B7200000000000000" pitchFamily="34" charset="0"/>
            </a:endParaRPr>
          </a:p>
        </p:txBody>
      </p:sp>
      <p:cxnSp>
        <p:nvCxnSpPr>
          <p:cNvPr id="119" name="Straight Connector 118"/>
          <p:cNvCxnSpPr>
            <a:stCxn id="112" idx="2"/>
          </p:cNvCxnSpPr>
          <p:nvPr/>
        </p:nvCxnSpPr>
        <p:spPr>
          <a:xfrm>
            <a:off x="8788910" y="7895985"/>
            <a:ext cx="4180" cy="116004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8" name="Straight Connector 127"/>
          <p:cNvCxnSpPr>
            <a:stCxn id="112" idx="6"/>
          </p:cNvCxnSpPr>
          <p:nvPr/>
        </p:nvCxnSpPr>
        <p:spPr>
          <a:xfrm>
            <a:off x="9904478" y="7895985"/>
            <a:ext cx="4180" cy="116004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1" name="Rectangle 130"/>
          <p:cNvSpPr/>
          <p:nvPr/>
        </p:nvSpPr>
        <p:spPr>
          <a:xfrm>
            <a:off x="8848883" y="7995235"/>
            <a:ext cx="1008140" cy="891234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93" name="Straight Connector 192"/>
          <p:cNvCxnSpPr>
            <a:stCxn id="187" idx="4"/>
            <a:endCxn id="132" idx="0"/>
          </p:cNvCxnSpPr>
          <p:nvPr/>
        </p:nvCxnSpPr>
        <p:spPr>
          <a:xfrm rot="16200000" flipH="1">
            <a:off x="11037459" y="1209107"/>
            <a:ext cx="4088105" cy="857539"/>
          </a:xfrm>
          <a:prstGeom prst="bentConnector3">
            <a:avLst>
              <a:gd name="adj1" fmla="val 42917"/>
            </a:avLst>
          </a:prstGeom>
          <a:ln w="38100">
            <a:solidFill>
              <a:schemeClr val="accent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853440" y="1629410"/>
            <a:ext cx="14721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853440" y="5611447"/>
            <a:ext cx="1472184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853440" y="-385373"/>
            <a:ext cx="147218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5578477" y="491443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Ap. A</a:t>
            </a:r>
          </a:p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582657" y="4887556"/>
            <a:ext cx="1115568" cy="1115568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03" name="Straight Connector 102"/>
          <p:cNvCxnSpPr>
            <a:stCxn id="101" idx="2"/>
            <a:endCxn id="102" idx="2"/>
          </p:cNvCxnSpPr>
          <p:nvPr/>
        </p:nvCxnSpPr>
        <p:spPr>
          <a:xfrm>
            <a:off x="5578477" y="1049227"/>
            <a:ext cx="4180" cy="439611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Connector 105"/>
          <p:cNvCxnSpPr>
            <a:stCxn id="101" idx="6"/>
            <a:endCxn id="102" idx="6"/>
          </p:cNvCxnSpPr>
          <p:nvPr/>
        </p:nvCxnSpPr>
        <p:spPr>
          <a:xfrm>
            <a:off x="6694045" y="1049227"/>
            <a:ext cx="4180" cy="439611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9" name="Rectangle 108"/>
          <p:cNvSpPr/>
          <p:nvPr/>
        </p:nvSpPr>
        <p:spPr>
          <a:xfrm>
            <a:off x="5607223" y="1142987"/>
            <a:ext cx="1051794" cy="4372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853441" y="-2377266"/>
            <a:ext cx="147218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123848" y="-2570884"/>
            <a:ext cx="5998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Start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10587334" y="-3460853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Futura (Light)" panose="020B7200000000000000" pitchFamily="34" charset="0"/>
              </a:rPr>
              <a:t>Effecto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Futura (Light)" panose="020B7200000000000000" pitchFamily="34" charset="0"/>
              </a:rPr>
              <a:t> Mariposa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438400" y="-2345285"/>
            <a:ext cx="0" cy="121006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817360" y="-2377266"/>
            <a:ext cx="0" cy="121326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932959" y="-2377266"/>
            <a:ext cx="0" cy="121162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2771544" y="5559498"/>
            <a:ext cx="1115568" cy="1115568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Ch.1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2775724" y="7039580"/>
            <a:ext cx="1115568" cy="1115568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801036" y="6187087"/>
            <a:ext cx="1070443" cy="1260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3942150" y="396186"/>
            <a:ext cx="1115568" cy="1115568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Ch.2</a:t>
            </a:r>
          </a:p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3946330" y="4817388"/>
            <a:ext cx="1115568" cy="1115568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971642" y="2928575"/>
            <a:ext cx="1070443" cy="2444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10613378" y="3452164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Ch.8</a:t>
            </a:r>
            <a:b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</a:br>
            <a:r>
              <a:rPr lang="en-US" sz="14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CHI’17</a:t>
            </a:r>
            <a:endParaRPr lang="en-US" sz="1600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7972614" y="4709537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Futura (Light)" panose="020B7200000000000000" pitchFamily="34" charset="0"/>
              </a:rPr>
              <a:t>Ch.5</a:t>
            </a:r>
            <a:br>
              <a:rPr lang="en-US" dirty="0">
                <a:solidFill>
                  <a:schemeClr val="accent1"/>
                </a:solidFill>
                <a:latin typeface="Futura (Light)" panose="020B7200000000000000" pitchFamily="34" charset="0"/>
              </a:rPr>
            </a:br>
            <a:r>
              <a:rPr lang="en-US" sz="1200" dirty="0">
                <a:solidFill>
                  <a:schemeClr val="accent1"/>
                </a:solidFill>
                <a:latin typeface="Futura (Light)" panose="020B7200000000000000" pitchFamily="34" charset="0"/>
              </a:rPr>
              <a:t>3DUI’17</a:t>
            </a:r>
          </a:p>
        </p:txBody>
      </p:sp>
      <p:sp>
        <p:nvSpPr>
          <p:cNvPr id="126" name="Oval 125"/>
          <p:cNvSpPr/>
          <p:nvPr/>
        </p:nvSpPr>
        <p:spPr>
          <a:xfrm>
            <a:off x="7967653" y="5732559"/>
            <a:ext cx="1115568" cy="111556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Futura (Light)" panose="020B7200000000000000" pitchFamily="34" charset="0"/>
              </a:rPr>
              <a:t>Ch.5</a:t>
            </a:r>
            <a:br>
              <a:rPr lang="en-US" dirty="0">
                <a:solidFill>
                  <a:schemeClr val="accent1"/>
                </a:solidFill>
                <a:latin typeface="Futura (Light)" panose="020B7200000000000000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Futura (Light)" panose="020B7200000000000000" pitchFamily="34" charset="0"/>
              </a:rPr>
              <a:t>UIST’17</a:t>
            </a:r>
          </a:p>
        </p:txBody>
      </p:sp>
      <p:sp>
        <p:nvSpPr>
          <p:cNvPr id="129" name="Oval 128"/>
          <p:cNvSpPr/>
          <p:nvPr/>
        </p:nvSpPr>
        <p:spPr>
          <a:xfrm>
            <a:off x="8781427" y="8362685"/>
            <a:ext cx="1115568" cy="1115568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CHI’18?</a:t>
            </a:r>
            <a:endParaRPr lang="en-US" sz="1600" b="1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8439389" y="301518"/>
            <a:ext cx="1668270" cy="794719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Anamorph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12952497" y="3681930"/>
            <a:ext cx="1115568" cy="1115568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Ch.9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12956677" y="5401286"/>
            <a:ext cx="1115568" cy="1115568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34" name="Straight Connector 133"/>
          <p:cNvCxnSpPr>
            <a:stCxn id="132" idx="2"/>
            <a:endCxn id="133" idx="2"/>
          </p:cNvCxnSpPr>
          <p:nvPr/>
        </p:nvCxnSpPr>
        <p:spPr>
          <a:xfrm>
            <a:off x="12952497" y="4239714"/>
            <a:ext cx="4180" cy="171935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Straight Connector 134"/>
          <p:cNvCxnSpPr>
            <a:stCxn id="132" idx="6"/>
            <a:endCxn id="133" idx="6"/>
          </p:cNvCxnSpPr>
          <p:nvPr/>
        </p:nvCxnSpPr>
        <p:spPr>
          <a:xfrm>
            <a:off x="14068065" y="4239714"/>
            <a:ext cx="4180" cy="171935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6" name="Rectangle 135"/>
          <p:cNvSpPr/>
          <p:nvPr/>
        </p:nvSpPr>
        <p:spPr>
          <a:xfrm>
            <a:off x="12982977" y="4343829"/>
            <a:ext cx="1061335" cy="1729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3" name="Straight Connector 112"/>
          <p:cNvCxnSpPr>
            <a:stCxn id="120" idx="4"/>
            <a:endCxn id="124" idx="1"/>
          </p:cNvCxnSpPr>
          <p:nvPr/>
        </p:nvCxnSpPr>
        <p:spPr>
          <a:xfrm rot="5400000">
            <a:off x="9492291" y="-1045587"/>
            <a:ext cx="3201646" cy="60225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36" idx="4"/>
            <a:endCxn id="125" idx="1"/>
          </p:cNvCxnSpPr>
          <p:nvPr/>
        </p:nvCxnSpPr>
        <p:spPr>
          <a:xfrm rot="16200000" flipH="1">
            <a:off x="6248417" y="2985339"/>
            <a:ext cx="3424985" cy="350152"/>
          </a:xfrm>
          <a:prstGeom prst="bentConnector3">
            <a:avLst>
              <a:gd name="adj1" fmla="val 74028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0" idx="4"/>
            <a:endCxn id="124" idx="2"/>
          </p:cNvCxnSpPr>
          <p:nvPr/>
        </p:nvCxnSpPr>
        <p:spPr>
          <a:xfrm rot="16200000" flipH="1">
            <a:off x="9873803" y="495958"/>
            <a:ext cx="154537" cy="135509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6" idx="4"/>
            <a:endCxn id="112" idx="0"/>
          </p:cNvCxnSpPr>
          <p:nvPr/>
        </p:nvCxnSpPr>
        <p:spPr>
          <a:xfrm rot="16200000" flipH="1">
            <a:off x="8691028" y="6682535"/>
            <a:ext cx="490074" cy="8212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10130650" y="5782172"/>
            <a:ext cx="1115568" cy="1115568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(Light)" panose="020B7200000000000000" pitchFamily="34" charset="0"/>
              </a:rPr>
              <a:t>Ch.7</a:t>
            </a:r>
            <a:endParaRPr lang="en-US" dirty="0">
              <a:latin typeface="Futura (Light)" panose="020B7200000000000000" pitchFamily="34" charset="0"/>
            </a:endParaRPr>
          </a:p>
        </p:txBody>
      </p:sp>
      <p:cxnSp>
        <p:nvCxnSpPr>
          <p:cNvPr id="157" name="Straight Connector 156"/>
          <p:cNvCxnSpPr>
            <a:stCxn id="155" idx="2"/>
            <a:endCxn id="156" idx="2"/>
          </p:cNvCxnSpPr>
          <p:nvPr/>
        </p:nvCxnSpPr>
        <p:spPr>
          <a:xfrm>
            <a:off x="10130650" y="6339956"/>
            <a:ext cx="4180" cy="167820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Straight Connector 157"/>
          <p:cNvCxnSpPr>
            <a:stCxn id="155" idx="6"/>
          </p:cNvCxnSpPr>
          <p:nvPr/>
        </p:nvCxnSpPr>
        <p:spPr>
          <a:xfrm>
            <a:off x="11246218" y="6339956"/>
            <a:ext cx="0" cy="18151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9" name="Rectangle 158"/>
          <p:cNvSpPr/>
          <p:nvPr/>
        </p:nvSpPr>
        <p:spPr>
          <a:xfrm>
            <a:off x="10190623" y="6520481"/>
            <a:ext cx="1008140" cy="1114759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60" name="Straight Connector 159"/>
          <p:cNvCxnSpPr>
            <a:stCxn id="125" idx="6"/>
            <a:endCxn id="155" idx="0"/>
          </p:cNvCxnSpPr>
          <p:nvPr/>
        </p:nvCxnSpPr>
        <p:spPr>
          <a:xfrm>
            <a:off x="9088182" y="5267321"/>
            <a:ext cx="1600252" cy="514851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6" idx="5"/>
            <a:endCxn id="130" idx="0"/>
          </p:cNvCxnSpPr>
          <p:nvPr/>
        </p:nvCxnSpPr>
        <p:spPr>
          <a:xfrm rot="16200000" flipH="1">
            <a:off x="8360308" y="-611699"/>
            <a:ext cx="715469" cy="111096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/>
          <p:cNvSpPr/>
          <p:nvPr/>
        </p:nvSpPr>
        <p:spPr>
          <a:xfrm>
            <a:off x="11845837" y="-1521743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Jeremy’s PhD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88" name="Straight Connector 187"/>
          <p:cNvCxnSpPr>
            <a:stCxn id="187" idx="3"/>
            <a:endCxn id="124" idx="0"/>
          </p:cNvCxnSpPr>
          <p:nvPr/>
        </p:nvCxnSpPr>
        <p:spPr>
          <a:xfrm rot="5400000">
            <a:off x="11003020" y="-386164"/>
            <a:ext cx="1262536" cy="895772"/>
          </a:xfrm>
          <a:prstGeom prst="bentConnector3">
            <a:avLst>
              <a:gd name="adj1" fmla="val 27065"/>
            </a:avLst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853440" y="9755378"/>
            <a:ext cx="14721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1100513" y="-544767"/>
            <a:ext cx="10550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6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115439" y="1499925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12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117192" y="3344937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18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117192" y="5416559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24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116925" y="7537277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30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132432" y="9549367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utura (Light)" panose="020B7200000000000000" pitchFamily="34" charset="0"/>
              </a:rPr>
              <a:t>36 months</a:t>
            </a:r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3971642" y="1093980"/>
            <a:ext cx="1070443" cy="655272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SAR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971642" y="2475023"/>
            <a:ext cx="1070443" cy="540321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TUI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3987060" y="3420713"/>
            <a:ext cx="1070443" cy="540321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VR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3987059" y="4306453"/>
            <a:ext cx="1070443" cy="540321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MR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221" name="Straight Arrow Connector 220"/>
          <p:cNvCxnSpPr>
            <a:stCxn id="105" idx="4"/>
            <a:endCxn id="79" idx="3"/>
          </p:cNvCxnSpPr>
          <p:nvPr/>
        </p:nvCxnSpPr>
        <p:spPr>
          <a:xfrm rot="5400000">
            <a:off x="3745674" y="6058762"/>
            <a:ext cx="884247" cy="63263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10134830" y="7460374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VRST’17</a:t>
            </a:r>
            <a:endParaRPr lang="en-US" sz="1200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227" name="Straight Connector 159"/>
          <p:cNvCxnSpPr>
            <a:stCxn id="125" idx="6"/>
            <a:endCxn id="133" idx="2"/>
          </p:cNvCxnSpPr>
          <p:nvPr/>
        </p:nvCxnSpPr>
        <p:spPr>
          <a:xfrm>
            <a:off x="9088182" y="5267321"/>
            <a:ext cx="3868495" cy="691749"/>
          </a:xfrm>
          <a:prstGeom prst="bentConnector3">
            <a:avLst>
              <a:gd name="adj1" fmla="val 77971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4083769" y="9215741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PART I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7765894" y="9194060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PART II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12251603" y="9194667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PART III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8615343" y="-2302662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Renaud’s PhD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251" name="Oval 250"/>
          <p:cNvSpPr/>
          <p:nvPr/>
        </p:nvSpPr>
        <p:spPr>
          <a:xfrm>
            <a:off x="11795786" y="6493643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Futura (Light)" panose="020B7200000000000000" pitchFamily="34" charset="0"/>
              </a:rPr>
              <a:t>Damien’s PhD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252" name="Straight Connector 251"/>
          <p:cNvCxnSpPr>
            <a:stCxn id="250" idx="2"/>
            <a:endCxn id="6" idx="0"/>
          </p:cNvCxnSpPr>
          <p:nvPr/>
        </p:nvCxnSpPr>
        <p:spPr>
          <a:xfrm rot="10800000" flipV="1">
            <a:off x="7768147" y="-1744878"/>
            <a:ext cx="847196" cy="378730"/>
          </a:xfrm>
          <a:prstGeom prst="bentConnector2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251" idx="2"/>
          </p:cNvCxnSpPr>
          <p:nvPr/>
        </p:nvCxnSpPr>
        <p:spPr>
          <a:xfrm rot="10800000" flipV="1">
            <a:off x="11199160" y="7051427"/>
            <a:ext cx="596626" cy="103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4" idx="2"/>
            <a:endCxn id="105" idx="2"/>
          </p:cNvCxnSpPr>
          <p:nvPr/>
        </p:nvCxnSpPr>
        <p:spPr>
          <a:xfrm>
            <a:off x="3942150" y="953970"/>
            <a:ext cx="4180" cy="442120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Connector 107"/>
          <p:cNvCxnSpPr>
            <a:stCxn id="104" idx="6"/>
            <a:endCxn id="105" idx="6"/>
          </p:cNvCxnSpPr>
          <p:nvPr/>
        </p:nvCxnSpPr>
        <p:spPr>
          <a:xfrm>
            <a:off x="5057718" y="953970"/>
            <a:ext cx="4180" cy="442120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7" name="Straight Connector 76"/>
          <p:cNvCxnSpPr>
            <a:stCxn id="75" idx="2"/>
            <a:endCxn id="76" idx="2"/>
          </p:cNvCxnSpPr>
          <p:nvPr/>
        </p:nvCxnSpPr>
        <p:spPr>
          <a:xfrm>
            <a:off x="2771544" y="6117282"/>
            <a:ext cx="4180" cy="148008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Straight Connector 77"/>
          <p:cNvCxnSpPr>
            <a:stCxn id="75" idx="6"/>
            <a:endCxn id="76" idx="6"/>
          </p:cNvCxnSpPr>
          <p:nvPr/>
        </p:nvCxnSpPr>
        <p:spPr>
          <a:xfrm>
            <a:off x="3887112" y="6117282"/>
            <a:ext cx="4180" cy="1480082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0" name="Oval 269"/>
          <p:cNvSpPr/>
          <p:nvPr/>
        </p:nvSpPr>
        <p:spPr>
          <a:xfrm>
            <a:off x="1260749" y="10726687"/>
            <a:ext cx="641753" cy="641753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utura (Light)" panose="020B7200000000000000" pitchFamily="34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2059054" y="10761935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Based on the literature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5908412" y="10755626"/>
            <a:ext cx="641753" cy="641753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0000"/>
              </a:solidFill>
              <a:latin typeface="Futura (Light)" panose="020B7200000000000000" pitchFamily="34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6664003" y="10791154"/>
            <a:ext cx="3122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Rejected submission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274" name="Oval 273"/>
          <p:cNvSpPr/>
          <p:nvPr/>
        </p:nvSpPr>
        <p:spPr>
          <a:xfrm>
            <a:off x="1260749" y="11496059"/>
            <a:ext cx="641753" cy="64175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6664003" y="11574689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Accepted submission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cxnSp>
        <p:nvCxnSpPr>
          <p:cNvPr id="277" name="Straight Connector 187"/>
          <p:cNvCxnSpPr>
            <a:stCxn id="250" idx="4"/>
            <a:endCxn id="124" idx="0"/>
          </p:cNvCxnSpPr>
          <p:nvPr/>
        </p:nvCxnSpPr>
        <p:spPr>
          <a:xfrm rot="16200000" flipH="1">
            <a:off x="9364283" y="-1129129"/>
            <a:ext cx="1880084" cy="176415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5908412" y="11515423"/>
            <a:ext cx="641753" cy="64175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2104774" y="11496059"/>
            <a:ext cx="274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External influence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210363" y="-1366148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Ch.4</a:t>
            </a:r>
            <a:br>
              <a:rPr lang="en-US" sz="16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</a:br>
            <a:r>
              <a:rPr lang="en-US" sz="14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UIST15</a:t>
            </a:r>
            <a:endParaRPr lang="en-US" sz="1400" dirty="0">
              <a:solidFill>
                <a:srgbClr val="FF0000"/>
              </a:solidFill>
              <a:latin typeface="Futura (Light)" panose="020B7200000000000000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28049" y="332355"/>
            <a:ext cx="1115568" cy="111556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Ch.4</a:t>
            </a:r>
            <a:b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</a:br>
            <a:r>
              <a:rPr lang="en-US" sz="16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TEI’16</a:t>
            </a:r>
            <a:endParaRPr lang="en-US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578477" y="-1089568"/>
            <a:ext cx="1115568" cy="111556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Ch.3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286" name="Straight Arrow Connector 220"/>
          <p:cNvCxnSpPr>
            <a:stCxn id="4" idx="2"/>
            <a:endCxn id="104" idx="0"/>
          </p:cNvCxnSpPr>
          <p:nvPr/>
        </p:nvCxnSpPr>
        <p:spPr>
          <a:xfrm rot="10800000" flipV="1">
            <a:off x="4499935" y="-531784"/>
            <a:ext cx="1078543" cy="927970"/>
          </a:xfrm>
          <a:prstGeom prst="bentConnector2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/>
          <p:cNvSpPr/>
          <p:nvPr/>
        </p:nvSpPr>
        <p:spPr>
          <a:xfrm>
            <a:off x="2520224" y="-625583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Futura (Light)" panose="020B7200000000000000" pitchFamily="34" charset="0"/>
              </a:rPr>
              <a:t>Bret </a:t>
            </a:r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</a:br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Victor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303" name="Straight Arrow Connector 220"/>
          <p:cNvCxnSpPr>
            <a:stCxn id="302" idx="4"/>
            <a:endCxn id="75" idx="0"/>
          </p:cNvCxnSpPr>
          <p:nvPr/>
        </p:nvCxnSpPr>
        <p:spPr>
          <a:xfrm rot="16200000" flipH="1">
            <a:off x="793472" y="3023641"/>
            <a:ext cx="5069513" cy="219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Oval 323"/>
          <p:cNvSpPr/>
          <p:nvPr/>
        </p:nvSpPr>
        <p:spPr>
          <a:xfrm>
            <a:off x="13432182" y="283738"/>
            <a:ext cx="1613810" cy="1115568"/>
          </a:xfrm>
          <a:prstGeom prst="ellips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(Light)" panose="020B7200000000000000" pitchFamily="34" charset="0"/>
              </a:rPr>
              <a:t>Sebastian 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  <a:latin typeface="Futura (Light)" panose="020B7200000000000000" pitchFamily="34" charset="0"/>
              </a:rPr>
              <a:t>Deterding</a:t>
            </a:r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325" name="Straight Connector 187"/>
          <p:cNvCxnSpPr>
            <a:stCxn id="324" idx="2"/>
            <a:endCxn id="124" idx="7"/>
          </p:cNvCxnSpPr>
          <p:nvPr/>
        </p:nvCxnSpPr>
        <p:spPr>
          <a:xfrm flipH="1">
            <a:off x="11580815" y="841522"/>
            <a:ext cx="1851367" cy="14839"/>
          </a:xfrm>
          <a:prstGeom prst="straightConnector1">
            <a:avLst/>
          </a:prstGeom>
          <a:ln w="38100">
            <a:solidFill>
              <a:schemeClr val="accent6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 327"/>
          <p:cNvSpPr/>
          <p:nvPr/>
        </p:nvSpPr>
        <p:spPr>
          <a:xfrm>
            <a:off x="10556075" y="10737990"/>
            <a:ext cx="641753" cy="641753"/>
          </a:xfrm>
          <a:prstGeom prst="ellips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11354380" y="10788478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(Light)" panose="020B7200000000000000" pitchFamily="34" charset="0"/>
              </a:rPr>
              <a:t>Not reviewed</a:t>
            </a:r>
            <a:endParaRPr lang="en-US" sz="2800" dirty="0">
              <a:latin typeface="Futura (Light)" panose="020B7200000000000000" pitchFamily="34" charset="0"/>
            </a:endParaRPr>
          </a:p>
        </p:txBody>
      </p:sp>
      <p:cxnSp>
        <p:nvCxnSpPr>
          <p:cNvPr id="99" name="Straight Arrow Connector 220"/>
          <p:cNvCxnSpPr>
            <a:stCxn id="102" idx="4"/>
          </p:cNvCxnSpPr>
          <p:nvPr/>
        </p:nvCxnSpPr>
        <p:spPr>
          <a:xfrm rot="5400000" flipH="1" flipV="1">
            <a:off x="6787686" y="4818197"/>
            <a:ext cx="537682" cy="1832172"/>
          </a:xfrm>
          <a:prstGeom prst="bentConnector4">
            <a:avLst>
              <a:gd name="adj1" fmla="val -42516"/>
              <a:gd name="adj2" fmla="val 6522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220"/>
          <p:cNvCxnSpPr>
            <a:stCxn id="4" idx="6"/>
            <a:endCxn id="36" idx="2"/>
          </p:cNvCxnSpPr>
          <p:nvPr/>
        </p:nvCxnSpPr>
        <p:spPr>
          <a:xfrm>
            <a:off x="6694045" y="-531784"/>
            <a:ext cx="534004" cy="14219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59"/>
          <p:cNvCxnSpPr>
            <a:stCxn id="118" idx="4"/>
            <a:endCxn id="132" idx="2"/>
          </p:cNvCxnSpPr>
          <p:nvPr/>
        </p:nvCxnSpPr>
        <p:spPr>
          <a:xfrm rot="16200000" flipH="1">
            <a:off x="12203187" y="3490404"/>
            <a:ext cx="1028244" cy="470375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9"/>
          <p:cNvCxnSpPr>
            <a:stCxn id="124" idx="6"/>
            <a:endCxn id="118" idx="0"/>
          </p:cNvCxnSpPr>
          <p:nvPr/>
        </p:nvCxnSpPr>
        <p:spPr>
          <a:xfrm>
            <a:off x="11744186" y="1250774"/>
            <a:ext cx="737936" cy="61172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" idx="4"/>
            <a:endCxn id="101" idx="0"/>
          </p:cNvCxnSpPr>
          <p:nvPr/>
        </p:nvCxnSpPr>
        <p:spPr>
          <a:xfrm>
            <a:off x="6136261" y="26000"/>
            <a:ext cx="0" cy="46544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37"/>
          <p:cNvCxnSpPr>
            <a:stCxn id="123" idx="2"/>
            <a:endCxn id="125" idx="0"/>
          </p:cNvCxnSpPr>
          <p:nvPr/>
        </p:nvCxnSpPr>
        <p:spPr>
          <a:xfrm rot="10800000" flipV="1">
            <a:off x="8530398" y="4009947"/>
            <a:ext cx="2082980" cy="699589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220"/>
          <p:cNvCxnSpPr>
            <a:stCxn id="302" idx="4"/>
            <a:endCxn id="213" idx="1"/>
          </p:cNvCxnSpPr>
          <p:nvPr/>
        </p:nvCxnSpPr>
        <p:spPr>
          <a:xfrm rot="16200000" flipH="1">
            <a:off x="2521786" y="1295327"/>
            <a:ext cx="2255199" cy="644513"/>
          </a:xfrm>
          <a:prstGeom prst="bentConnector2">
            <a:avLst/>
          </a:prstGeom>
          <a:ln w="38100">
            <a:solidFill>
              <a:schemeClr val="accent6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5439922" y="752057"/>
            <a:ext cx="557784" cy="3909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3657935" y="2314064"/>
            <a:ext cx="1806210" cy="581787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utura (Light)" panose="020B7200000000000000" pitchFamily="34" charset="0"/>
              </a:rPr>
              <a:t>Fabrication</a:t>
            </a:r>
            <a:endParaRPr lang="en-US" dirty="0">
              <a:latin typeface="Futura (Light)" panose="020B7200000000000000" pitchFamily="34" charset="0"/>
            </a:endParaRPr>
          </a:p>
        </p:txBody>
      </p:sp>
      <p:cxnSp>
        <p:nvCxnSpPr>
          <p:cNvPr id="173" name="Straight Connector 159"/>
          <p:cNvCxnSpPr>
            <a:stCxn id="172" idx="4"/>
            <a:endCxn id="132" idx="6"/>
          </p:cNvCxnSpPr>
          <p:nvPr/>
        </p:nvCxnSpPr>
        <p:spPr>
          <a:xfrm rot="5400000">
            <a:off x="13642622" y="3321295"/>
            <a:ext cx="1343863" cy="49297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5" idx="2"/>
            <a:endCxn id="126" idx="6"/>
          </p:cNvCxnSpPr>
          <p:nvPr/>
        </p:nvCxnSpPr>
        <p:spPr>
          <a:xfrm rot="10800000">
            <a:off x="9083222" y="6290344"/>
            <a:ext cx="1047429" cy="4961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0628618" y="692990"/>
            <a:ext cx="1115568" cy="11155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Ch.8</a:t>
            </a:r>
            <a:br>
              <a:rPr lang="en-US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</a:br>
            <a:r>
              <a:rPr lang="en-US" sz="1600" dirty="0" smtClean="0">
                <a:solidFill>
                  <a:schemeClr val="accent1"/>
                </a:solidFill>
                <a:latin typeface="Futura (Light)" panose="020B7200000000000000" pitchFamily="34" charset="0"/>
              </a:rPr>
              <a:t>TEI’16</a:t>
            </a:r>
            <a:endParaRPr lang="en-US" dirty="0">
              <a:solidFill>
                <a:schemeClr val="accent1"/>
              </a:solidFill>
              <a:latin typeface="Futura (Light)" panose="020B7200000000000000" pitchFamily="34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319489" y="-3379573"/>
            <a:ext cx="557784" cy="3909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0626620" y="2054449"/>
            <a:ext cx="1115568" cy="11155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Ch.8</a:t>
            </a:r>
            <a:br>
              <a:rPr lang="en-US" dirty="0" smtClean="0">
                <a:solidFill>
                  <a:srgbClr val="FF0000"/>
                </a:solidFill>
                <a:latin typeface="Futura (Light)" panose="020B7200000000000000" pitchFamily="34" charset="0"/>
              </a:rPr>
            </a:br>
            <a:r>
              <a:rPr lang="en-US" sz="1400" dirty="0" smtClean="0">
                <a:solidFill>
                  <a:srgbClr val="FF0000"/>
                </a:solidFill>
                <a:latin typeface="Futura (Light)" panose="020B7200000000000000" pitchFamily="34" charset="0"/>
              </a:rPr>
              <a:t>UIST’16</a:t>
            </a:r>
            <a:endParaRPr lang="en-US" sz="1400" dirty="0">
              <a:solidFill>
                <a:srgbClr val="FF0000"/>
              </a:solidFill>
              <a:latin typeface="Futura (Light)" panose="020B7200000000000000" pitchFamily="34" charset="0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11504862" y="1862498"/>
            <a:ext cx="1954519" cy="1348972"/>
          </a:xfrm>
          <a:prstGeom prst="ellipse">
            <a:avLst/>
          </a:prstGeom>
          <a:noFill/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Futura (Light)" panose="020B7200000000000000" pitchFamily="34" charset="0"/>
              </a:rPr>
              <a:t>Introspectibles</a:t>
            </a:r>
            <a:endParaRPr lang="en-US" sz="1600" dirty="0">
              <a:solidFill>
                <a:schemeClr val="tx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167" name="Straight Connector 166"/>
          <p:cNvCxnSpPr>
            <a:stCxn id="6" idx="4"/>
            <a:endCxn id="36" idx="0"/>
          </p:cNvCxnSpPr>
          <p:nvPr/>
        </p:nvCxnSpPr>
        <p:spPr>
          <a:xfrm>
            <a:off x="7768147" y="-250580"/>
            <a:ext cx="17686" cy="58293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6200000">
            <a:off x="5195187" y="1646400"/>
            <a:ext cx="1414276" cy="369332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Futura (Light)" panose="020B7200000000000000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calibration</a:t>
            </a:r>
          </a:p>
        </p:txBody>
      </p:sp>
      <p:sp>
        <p:nvSpPr>
          <p:cNvPr id="180" name="TextBox 179"/>
          <p:cNvSpPr txBox="1"/>
          <p:nvPr/>
        </p:nvSpPr>
        <p:spPr>
          <a:xfrm rot="16200000">
            <a:off x="5639352" y="2480312"/>
            <a:ext cx="137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Futura (Light)" panose="020B7200000000000000" pitchFamily="34" charset="0"/>
              </a:rPr>
              <a:t>Illusions</a:t>
            </a:r>
          </a:p>
        </p:txBody>
      </p:sp>
      <p:sp>
        <p:nvSpPr>
          <p:cNvPr id="181" name="TextBox 180"/>
          <p:cNvSpPr txBox="1"/>
          <p:nvPr/>
        </p:nvSpPr>
        <p:spPr>
          <a:xfrm rot="16200000">
            <a:off x="5438065" y="4046663"/>
            <a:ext cx="1371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dk1"/>
                </a:solidFill>
                <a:latin typeface="Futura (Light)" panose="020B7200000000000000" pitchFamily="34" charset="0"/>
              </a:rPr>
              <a:t>Combining multiple technologies</a:t>
            </a:r>
            <a:endParaRPr lang="en-US" dirty="0">
              <a:solidFill>
                <a:schemeClr val="dk1"/>
              </a:solidFill>
              <a:latin typeface="Futura (Light)" panose="020B7200000000000000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5639943" y="1979281"/>
            <a:ext cx="986749" cy="10360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endCxn id="109" idx="3"/>
          </p:cNvCxnSpPr>
          <p:nvPr/>
        </p:nvCxnSpPr>
        <p:spPr>
          <a:xfrm flipV="1">
            <a:off x="5589163" y="3329284"/>
            <a:ext cx="1069854" cy="74362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11" idx="1"/>
            <a:endCxn id="111" idx="3"/>
          </p:cNvCxnSpPr>
          <p:nvPr/>
        </p:nvCxnSpPr>
        <p:spPr>
          <a:xfrm>
            <a:off x="3971642" y="4150974"/>
            <a:ext cx="10704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3964712" y="3329284"/>
            <a:ext cx="10704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3907479" y="2059901"/>
            <a:ext cx="10704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220"/>
          <p:cNvCxnSpPr>
            <a:endCxn id="213" idx="3"/>
          </p:cNvCxnSpPr>
          <p:nvPr/>
        </p:nvCxnSpPr>
        <p:spPr>
          <a:xfrm rot="10800000" flipV="1">
            <a:off x="5042085" y="2745182"/>
            <a:ext cx="597858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04" idx="2"/>
            <a:endCxn id="104" idx="6"/>
          </p:cNvCxnSpPr>
          <p:nvPr/>
        </p:nvCxnSpPr>
        <p:spPr>
          <a:xfrm>
            <a:off x="3942150" y="953970"/>
            <a:ext cx="11155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101" idx="2"/>
            <a:endCxn id="101" idx="6"/>
          </p:cNvCxnSpPr>
          <p:nvPr/>
        </p:nvCxnSpPr>
        <p:spPr>
          <a:xfrm>
            <a:off x="5578477" y="1049227"/>
            <a:ext cx="11155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165"/>
          <p:cNvCxnSpPr>
            <a:stCxn id="124" idx="4"/>
            <a:endCxn id="121" idx="0"/>
          </p:cNvCxnSpPr>
          <p:nvPr/>
        </p:nvCxnSpPr>
        <p:spPr>
          <a:xfrm rot="5400000">
            <a:off x="11061595" y="1928285"/>
            <a:ext cx="244535" cy="508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165"/>
          <p:cNvCxnSpPr>
            <a:stCxn id="121" idx="4"/>
            <a:endCxn id="123" idx="0"/>
          </p:cNvCxnSpPr>
          <p:nvPr/>
        </p:nvCxnSpPr>
        <p:spPr>
          <a:xfrm rot="5400000">
            <a:off x="11034491" y="3305332"/>
            <a:ext cx="283503" cy="101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8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573" y="22025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So SAR is about creating augmentation by placing displays onto the </a:t>
            </a:r>
            <a:r>
              <a:rPr lang="en-US" u="sng" dirty="0" smtClean="0"/>
              <a:t>environment</a:t>
            </a:r>
            <a:endParaRPr lang="en-US" u="sng" dirty="0"/>
          </a:p>
        </p:txBody>
      </p:sp>
      <p:sp>
        <p:nvSpPr>
          <p:cNvPr id="4" name="Rectangle 3"/>
          <p:cNvSpPr/>
          <p:nvPr/>
        </p:nvSpPr>
        <p:spPr>
          <a:xfrm>
            <a:off x="776143" y="3805053"/>
            <a:ext cx="1062246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(So </a:t>
            </a:r>
            <a:r>
              <a:rPr lang="en-US" sz="3200" dirty="0">
                <a:latin typeface="+mj-lt"/>
                <a:ea typeface="+mj-ea"/>
                <a:cs typeface="+mj-cs"/>
              </a:rPr>
              <a:t>the user does not need to be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instrumented)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63638" y="4934312"/>
            <a:ext cx="7893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One way of doing this is to use projectors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tieryas.files.wordpress.com/2013/07/fotolia_38070558_movie-projector-old-memories.jpg?w=10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8136" cy="817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1554" y="265095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Projector Based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Augmented Reality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70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projector-based AR</a:t>
            </a:r>
            <a:endParaRPr lang="en-US" dirty="0"/>
          </a:p>
        </p:txBody>
      </p:sp>
      <p:pic>
        <p:nvPicPr>
          <p:cNvPr id="7" name="Picture 4" descr="https://i.ytimg.com/vi/P1az8bbuOLg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9716" r="15838" b="313"/>
          <a:stretch/>
        </p:blipFill>
        <p:spPr bwMode="auto">
          <a:xfrm>
            <a:off x="1181387" y="3739232"/>
            <a:ext cx="453835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i.ytimg.com/vi/bEDDj7Ahgwo/h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375" r="1717" b="10374"/>
          <a:stretch/>
        </p:blipFill>
        <p:spPr bwMode="auto">
          <a:xfrm>
            <a:off x="6474864" y="3739232"/>
            <a:ext cx="4493505" cy="27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70245" y="2926442"/>
            <a:ext cx="4329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Texture mapping</a:t>
            </a:r>
            <a:br>
              <a:rPr lang="en-US" sz="2000" b="1" dirty="0" smtClean="0"/>
            </a:br>
            <a:r>
              <a:rPr lang="en-US" sz="2000" dirty="0" smtClean="0"/>
              <a:t>(Physical geometry == Digital geometry)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450308" y="2926442"/>
            <a:ext cx="4284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Anamorphic illusions</a:t>
            </a:r>
            <a:br>
              <a:rPr lang="en-US" sz="2000" b="1" dirty="0" smtClean="0"/>
            </a:br>
            <a:r>
              <a:rPr lang="en-US" sz="2000" dirty="0" smtClean="0"/>
              <a:t>(Physical geometry != Digital geometry)</a:t>
            </a: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332901" y="1570434"/>
            <a:ext cx="4252582" cy="1446550"/>
            <a:chOff x="1128374" y="1614289"/>
            <a:chExt cx="4695237" cy="1597121"/>
          </a:xfrm>
        </p:grpSpPr>
        <p:sp>
          <p:nvSpPr>
            <p:cNvPr id="13" name="Cube 12"/>
            <p:cNvSpPr/>
            <p:nvPr/>
          </p:nvSpPr>
          <p:spPr>
            <a:xfrm>
              <a:off x="4703430" y="1883667"/>
              <a:ext cx="1120181" cy="1120182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4703429" y="1884482"/>
              <a:ext cx="1119367" cy="1119367"/>
            </a:xfrm>
            <a:prstGeom prst="cube">
              <a:avLst/>
            </a:prstGeom>
            <a:noFill/>
            <a:ln w="762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1128374" y="1883666"/>
              <a:ext cx="1120182" cy="1120182"/>
            </a:xfrm>
            <a:prstGeom prst="cub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2906785" y="1884480"/>
              <a:ext cx="1119367" cy="1119367"/>
            </a:xfrm>
            <a:prstGeom prst="cube">
              <a:avLst/>
            </a:prstGeom>
            <a:solidFill>
              <a:srgbClr val="5B9BD5"/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6957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+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43936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=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74864" y="1554791"/>
            <a:ext cx="4252580" cy="1446550"/>
            <a:chOff x="1128374" y="1614289"/>
            <a:chExt cx="4695235" cy="1597121"/>
          </a:xfrm>
        </p:grpSpPr>
        <p:sp>
          <p:nvSpPr>
            <p:cNvPr id="24" name="Cube 23"/>
            <p:cNvSpPr/>
            <p:nvPr/>
          </p:nvSpPr>
          <p:spPr>
            <a:xfrm rot="20700000">
              <a:off x="4942941" y="2070324"/>
              <a:ext cx="719591" cy="719593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4703427" y="1883667"/>
              <a:ext cx="1120182" cy="1120182"/>
            </a:xfrm>
            <a:prstGeom prst="cub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ube 24"/>
            <p:cNvSpPr/>
            <p:nvPr/>
          </p:nvSpPr>
          <p:spPr>
            <a:xfrm>
              <a:off x="1128374" y="1883666"/>
              <a:ext cx="1120181" cy="1120182"/>
            </a:xfrm>
            <a:prstGeom prst="cub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2906785" y="1884480"/>
              <a:ext cx="1119367" cy="1119367"/>
            </a:xfrm>
            <a:prstGeom prst="cube">
              <a:avLst/>
            </a:prstGeom>
            <a:solidFill>
              <a:srgbClr val="5B9BD5"/>
            </a:solidFill>
            <a:ln w="762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6957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+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01081" y="1614289"/>
              <a:ext cx="825109" cy="1597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rgbClr val="FF0000"/>
                  </a:solidFill>
                </a:rPr>
                <a:t>=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74007" y="3739232"/>
            <a:ext cx="4494362" cy="2743200"/>
            <a:chOff x="5860595" y="1835869"/>
            <a:chExt cx="4494362" cy="2743200"/>
          </a:xfrm>
        </p:grpSpPr>
        <p:pic>
          <p:nvPicPr>
            <p:cNvPr id="3074" name="Picture 2" descr="http://i.vimeocdn.com/video/360247595_1280x720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62" t="30024" r="14986" b="5466"/>
            <a:stretch/>
          </p:blipFill>
          <p:spPr bwMode="auto">
            <a:xfrm>
              <a:off x="5860595" y="1835869"/>
              <a:ext cx="4494362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reeform 4"/>
            <p:cNvSpPr/>
            <p:nvPr/>
          </p:nvSpPr>
          <p:spPr>
            <a:xfrm>
              <a:off x="7882890" y="2875280"/>
              <a:ext cx="742950" cy="742950"/>
            </a:xfrm>
            <a:custGeom>
              <a:avLst/>
              <a:gdLst>
                <a:gd name="connsiteX0" fmla="*/ 727710 w 742950"/>
                <a:gd name="connsiteY0" fmla="*/ 693420 h 742950"/>
                <a:gd name="connsiteX1" fmla="*/ 240030 w 742950"/>
                <a:gd name="connsiteY1" fmla="*/ 742950 h 742950"/>
                <a:gd name="connsiteX2" fmla="*/ 0 w 742950"/>
                <a:gd name="connsiteY2" fmla="*/ 598170 h 742950"/>
                <a:gd name="connsiteX3" fmla="*/ 7620 w 742950"/>
                <a:gd name="connsiteY3" fmla="*/ 60960 h 742950"/>
                <a:gd name="connsiteX4" fmla="*/ 491490 w 742950"/>
                <a:gd name="connsiteY4" fmla="*/ 0 h 742950"/>
                <a:gd name="connsiteX5" fmla="*/ 742950 w 742950"/>
                <a:gd name="connsiteY5" fmla="*/ 125730 h 742950"/>
                <a:gd name="connsiteX6" fmla="*/ 727710 w 742950"/>
                <a:gd name="connsiteY6" fmla="*/ 69342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2950" h="742950">
                  <a:moveTo>
                    <a:pt x="727710" y="693420"/>
                  </a:moveTo>
                  <a:lnTo>
                    <a:pt x="240030" y="742950"/>
                  </a:lnTo>
                  <a:lnTo>
                    <a:pt x="0" y="598170"/>
                  </a:lnTo>
                  <a:lnTo>
                    <a:pt x="7620" y="60960"/>
                  </a:lnTo>
                  <a:lnTo>
                    <a:pt x="491490" y="0"/>
                  </a:lnTo>
                  <a:lnTo>
                    <a:pt x="742950" y="125730"/>
                  </a:lnTo>
                  <a:lnTo>
                    <a:pt x="727710" y="69342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708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Note: Anamorphic </a:t>
            </a:r>
            <a:r>
              <a:rPr lang="en-US" sz="4000" b="1" dirty="0"/>
              <a:t>illusions are </a:t>
            </a:r>
            <a:r>
              <a:rPr lang="en-US" sz="4000" b="1" dirty="0" smtClean="0"/>
              <a:t>POV-dependent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1690688"/>
            <a:ext cx="10009436" cy="4571966"/>
            <a:chOff x="-914399" y="-57874"/>
            <a:chExt cx="15140969" cy="6915874"/>
          </a:xfrm>
        </p:grpSpPr>
        <p:pic>
          <p:nvPicPr>
            <p:cNvPr id="4098" name="Picture 2" descr="Image result for anamorphic illusion projecto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0" t="1755" r="12504" b="5512"/>
            <a:stretch/>
          </p:blipFill>
          <p:spPr bwMode="auto">
            <a:xfrm>
              <a:off x="-914399" y="-46300"/>
              <a:ext cx="4356340" cy="689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189" y="-57874"/>
              <a:ext cx="10407381" cy="691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23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6984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2. How do you make SAR happen?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3715473"/>
            <a:ext cx="10515600" cy="246149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pin camera model</a:t>
            </a:r>
          </a:p>
          <a:p>
            <a:pPr marL="0" indent="0">
              <a:buNone/>
            </a:pPr>
            <a:r>
              <a:rPr lang="en-US" dirty="0" smtClean="0"/>
              <a:t>Tracking and projecting</a:t>
            </a:r>
          </a:p>
          <a:p>
            <a:pPr marL="0" indent="0">
              <a:buNone/>
            </a:pPr>
            <a:r>
              <a:rPr lang="en-US" dirty="0" smtClean="0"/>
              <a:t>The basis for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Intrinsics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Imagine a cyclops</a:t>
            </a:r>
          </a:p>
          <a:p>
            <a:r>
              <a:rPr lang="en-US" dirty="0" smtClean="0"/>
              <a:t>Looking trough a window,</a:t>
            </a:r>
          </a:p>
          <a:p>
            <a:r>
              <a:rPr lang="en-US" dirty="0" smtClean="0"/>
              <a:t>Maybe a cat on a tree</a:t>
            </a:r>
          </a:p>
          <a:p>
            <a:endParaRPr lang="en-US" dirty="0"/>
          </a:p>
          <a:p>
            <a:r>
              <a:rPr lang="en-US" dirty="0" smtClean="0"/>
              <a:t>There is a limit of what the cyclops can see, depending on</a:t>
            </a:r>
          </a:p>
          <a:p>
            <a:pPr lvl="1"/>
            <a:r>
              <a:rPr lang="en-US" dirty="0" smtClean="0"/>
              <a:t>The size of the window / how close he is from the window</a:t>
            </a:r>
          </a:p>
          <a:p>
            <a:pPr lvl="1"/>
            <a:r>
              <a:rPr lang="en-US" dirty="0" smtClean="0"/>
              <a:t>The position of the window</a:t>
            </a:r>
          </a:p>
        </p:txBody>
      </p:sp>
    </p:spTree>
    <p:extLst>
      <p:ext uri="{BB962C8B-B14F-4D97-AF65-F5344CB8AC3E}">
        <p14:creationId xmlns:p14="http://schemas.microsoft.com/office/powerpoint/2010/main" val="35643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5"/>
          <p:cNvSpPr/>
          <p:nvPr/>
        </p:nvSpPr>
        <p:spPr>
          <a:xfrm>
            <a:off x="1841950" y="3080074"/>
            <a:ext cx="3306151" cy="2943056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3859514 w 7325360"/>
              <a:gd name="connsiteY1" fmla="*/ 217604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3876104 w 3876104"/>
              <a:gd name="connsiteY0" fmla="*/ 0 h 3450414"/>
              <a:gd name="connsiteX1" fmla="*/ 3859514 w 3876104"/>
              <a:gd name="connsiteY1" fmla="*/ 101858 h 3450414"/>
              <a:gd name="connsiteX2" fmla="*/ 3220720 w 3876104"/>
              <a:gd name="connsiteY2" fmla="*/ 87454 h 3450414"/>
              <a:gd name="connsiteX3" fmla="*/ 2794000 w 3876104"/>
              <a:gd name="connsiteY3" fmla="*/ 1032334 h 3450414"/>
              <a:gd name="connsiteX4" fmla="*/ 2895600 w 3876104"/>
              <a:gd name="connsiteY4" fmla="*/ 1316814 h 3450414"/>
              <a:gd name="connsiteX5" fmla="*/ 3821575 w 3876104"/>
              <a:gd name="connsiteY5" fmla="*/ 1677945 h 3450414"/>
              <a:gd name="connsiteX6" fmla="*/ 3810000 w 3876104"/>
              <a:gd name="connsiteY6" fmla="*/ 3450414 h 3450414"/>
              <a:gd name="connsiteX7" fmla="*/ 0 w 3876104"/>
              <a:gd name="connsiteY7" fmla="*/ 107774 h 3450414"/>
              <a:gd name="connsiteX8" fmla="*/ 3876104 w 3876104"/>
              <a:gd name="connsiteY8" fmla="*/ 0 h 345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104" h="3450414">
                <a:moveTo>
                  <a:pt x="3876104" y="0"/>
                </a:moveTo>
                <a:lnTo>
                  <a:pt x="3859514" y="101858"/>
                </a:lnTo>
                <a:lnTo>
                  <a:pt x="3220720" y="87454"/>
                </a:lnTo>
                <a:lnTo>
                  <a:pt x="2794000" y="1032334"/>
                </a:lnTo>
                <a:lnTo>
                  <a:pt x="2895600" y="1316814"/>
                </a:lnTo>
                <a:lnTo>
                  <a:pt x="3821575" y="1677945"/>
                </a:lnTo>
                <a:cubicBezTo>
                  <a:pt x="3817717" y="2268768"/>
                  <a:pt x="3813858" y="2859591"/>
                  <a:pt x="3810000" y="3450414"/>
                </a:cubicBezTo>
                <a:lnTo>
                  <a:pt x="0" y="107774"/>
                </a:lnTo>
                <a:lnTo>
                  <a:pt x="3876104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7" name="Oval 5"/>
          <p:cNvSpPr/>
          <p:nvPr/>
        </p:nvSpPr>
        <p:spPr>
          <a:xfrm>
            <a:off x="3966283" y="3156700"/>
            <a:ext cx="1045131" cy="107255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1033844" y="2506959"/>
            <a:ext cx="147066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grpSp>
        <p:nvGrpSpPr>
          <p:cNvPr id="22" name="Group 6"/>
          <p:cNvGrpSpPr/>
          <p:nvPr/>
        </p:nvGrpSpPr>
        <p:grpSpPr>
          <a:xfrm rot="900000">
            <a:off x="1399845" y="2873021"/>
            <a:ext cx="528629" cy="511297"/>
            <a:chOff x="2575560" y="4053840"/>
            <a:chExt cx="619760" cy="599440"/>
          </a:xfrm>
        </p:grpSpPr>
        <p:sp>
          <p:nvSpPr>
            <p:cNvPr id="23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24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28"/>
          <p:cNvSpPr txBox="1"/>
          <p:nvPr/>
        </p:nvSpPr>
        <p:spPr>
          <a:xfrm>
            <a:off x="5133951" y="3085372"/>
            <a:ext cx="13580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</a:t>
            </a:r>
          </a:p>
          <a:p>
            <a:r>
              <a:rPr lang="fr-FR" sz="2800" dirty="0" err="1" smtClean="0">
                <a:latin typeface="Futura Light" pitchFamily="50" charset="0"/>
              </a:rPr>
              <a:t>object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35" name="Arc 34"/>
          <p:cNvSpPr/>
          <p:nvPr/>
        </p:nvSpPr>
        <p:spPr>
          <a:xfrm>
            <a:off x="3953767" y="3156700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4" name="Connecteur droit 3"/>
          <p:cNvCxnSpPr>
            <a:stCxn id="16" idx="1"/>
            <a:endCxn id="16" idx="8"/>
          </p:cNvCxnSpPr>
          <p:nvPr/>
        </p:nvCxnSpPr>
        <p:spPr>
          <a:xfrm flipV="1">
            <a:off x="5133950" y="3080074"/>
            <a:ext cx="14151" cy="8688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35" idx="2"/>
            <a:endCxn id="23" idx="6"/>
          </p:cNvCxnSpPr>
          <p:nvPr/>
        </p:nvCxnSpPr>
        <p:spPr>
          <a:xfrm flipH="1">
            <a:off x="1812289" y="3161160"/>
            <a:ext cx="2742784" cy="3411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35" idx="0"/>
            <a:endCxn id="16" idx="7"/>
          </p:cNvCxnSpPr>
          <p:nvPr/>
        </p:nvCxnSpPr>
        <p:spPr>
          <a:xfrm flipH="1" flipV="1">
            <a:off x="1841950" y="3172001"/>
            <a:ext cx="2481734" cy="1033605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9"/>
          <p:cNvSpPr txBox="1"/>
          <p:nvPr/>
        </p:nvSpPr>
        <p:spPr>
          <a:xfrm>
            <a:off x="2186441" y="5345385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53" name="TextBox 29"/>
          <p:cNvSpPr txBox="1"/>
          <p:nvPr/>
        </p:nvSpPr>
        <p:spPr>
          <a:xfrm>
            <a:off x="3087897" y="1834510"/>
            <a:ext cx="2255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  <a:latin typeface="Futura Light" pitchFamily="50" charset="0"/>
              </a:rPr>
              <a:t>Surface</a:t>
            </a:r>
          </a:p>
          <a:p>
            <a:r>
              <a:rPr lang="fr-FR" sz="2800" dirty="0" smtClean="0">
                <a:solidFill>
                  <a:srgbClr val="FF0000"/>
                </a:solidFill>
                <a:latin typeface="Futura Light" pitchFamily="50" charset="0"/>
              </a:rPr>
              <a:t>augmentation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</a:t>
            </a:r>
            <a:r>
              <a:rPr lang="en-US" u="sng" dirty="0" smtClean="0"/>
              <a:t>co-located</a:t>
            </a:r>
            <a:endParaRPr lang="en-US" u="sng" dirty="0"/>
          </a:p>
        </p:txBody>
      </p:sp>
      <p:sp>
        <p:nvSpPr>
          <p:cNvPr id="44" name="TextBox 28"/>
          <p:cNvSpPr txBox="1"/>
          <p:nvPr/>
        </p:nvSpPr>
        <p:spPr>
          <a:xfrm>
            <a:off x="5212577" y="4264903"/>
            <a:ext cx="1239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fr-FR" sz="2800" dirty="0" err="1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cxnSp>
        <p:nvCxnSpPr>
          <p:cNvPr id="19" name="Connecteur droit 18"/>
          <p:cNvCxnSpPr>
            <a:endCxn id="16" idx="6"/>
          </p:cNvCxnSpPr>
          <p:nvPr/>
        </p:nvCxnSpPr>
        <p:spPr>
          <a:xfrm flipH="1">
            <a:off x="5091717" y="3062856"/>
            <a:ext cx="47340" cy="296027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endCxn id="33" idx="1"/>
          </p:cNvCxnSpPr>
          <p:nvPr/>
        </p:nvCxnSpPr>
        <p:spPr>
          <a:xfrm flipV="1">
            <a:off x="4487671" y="3562426"/>
            <a:ext cx="646280" cy="1263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17" idx="5"/>
          </p:cNvCxnSpPr>
          <p:nvPr/>
        </p:nvCxnSpPr>
        <p:spPr>
          <a:xfrm>
            <a:off x="4858358" y="4072187"/>
            <a:ext cx="412279" cy="2690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1"/>
          </p:cNvCxnSpPr>
          <p:nvPr/>
        </p:nvCxnSpPr>
        <p:spPr>
          <a:xfrm flipH="1" flipV="1">
            <a:off x="3881870" y="2742045"/>
            <a:ext cx="237469" cy="5717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4" descr="https://i.ytimg.com/vi/P1az8bbuOLg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9716" r="15838" b="313"/>
          <a:stretch/>
        </p:blipFill>
        <p:spPr bwMode="auto">
          <a:xfrm>
            <a:off x="7094508" y="2667879"/>
            <a:ext cx="453835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34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Extrinsics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sake of </a:t>
            </a:r>
            <a:r>
              <a:rPr lang="en-US" dirty="0" smtClean="0"/>
              <a:t>the example, imagine that the window is attached to the cyclops hat (the cyclops has a hat)</a:t>
            </a:r>
          </a:p>
          <a:p>
            <a:r>
              <a:rPr lang="en-US" dirty="0" smtClean="0"/>
              <a:t>Now,  what he can sees depends on</a:t>
            </a:r>
          </a:p>
          <a:p>
            <a:pPr lvl="1"/>
            <a:r>
              <a:rPr lang="en-US" dirty="0" smtClean="0"/>
              <a:t>His head position</a:t>
            </a:r>
          </a:p>
          <a:p>
            <a:pPr lvl="1"/>
            <a:r>
              <a:rPr lang="en-US" dirty="0" smtClean="0"/>
              <a:t>And </a:t>
            </a:r>
            <a:r>
              <a:rPr lang="en-US" smtClean="0"/>
              <a:t>its orientation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39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parts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929375" y="6175092"/>
            <a:ext cx="235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 (image plane)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0058" y="4143147"/>
            <a:ext cx="2120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This is you, </a:t>
            </a:r>
            <a:br>
              <a:rPr lang="en-US" dirty="0" smtClean="0"/>
            </a:br>
            <a:r>
              <a:rPr lang="en-US" dirty="0" smtClean="0"/>
              <a:t>looking at the </a:t>
            </a:r>
            <a:r>
              <a:rPr lang="en-US" b="1" dirty="0" smtClean="0"/>
              <a:t>world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through a </a:t>
            </a:r>
            <a:r>
              <a:rPr lang="en-US" b="1" dirty="0" smtClean="0"/>
              <a:t>window</a:t>
            </a:r>
            <a:endParaRPr lang="en-US" b="1" dirty="0"/>
          </a:p>
        </p:txBody>
      </p:sp>
      <p:sp>
        <p:nvSpPr>
          <p:cNvPr id="9" name="Freeform 8"/>
          <p:cNvSpPr/>
          <p:nvPr/>
        </p:nvSpPr>
        <p:spPr>
          <a:xfrm>
            <a:off x="1508760" y="5129784"/>
            <a:ext cx="374904" cy="768096"/>
          </a:xfrm>
          <a:custGeom>
            <a:avLst/>
            <a:gdLst>
              <a:gd name="connsiteX0" fmla="*/ 36576 w 374904"/>
              <a:gd name="connsiteY0" fmla="*/ 0 h 768096"/>
              <a:gd name="connsiteX1" fmla="*/ 54864 w 374904"/>
              <a:gd name="connsiteY1" fmla="*/ 45720 h 768096"/>
              <a:gd name="connsiteX2" fmla="*/ 45720 w 374904"/>
              <a:gd name="connsiteY2" fmla="*/ 100584 h 768096"/>
              <a:gd name="connsiteX3" fmla="*/ 18288 w 374904"/>
              <a:gd name="connsiteY3" fmla="*/ 256032 h 768096"/>
              <a:gd name="connsiteX4" fmla="*/ 0 w 374904"/>
              <a:gd name="connsiteY4" fmla="*/ 301752 h 768096"/>
              <a:gd name="connsiteX5" fmla="*/ 18288 w 374904"/>
              <a:gd name="connsiteY5" fmla="*/ 384048 h 768096"/>
              <a:gd name="connsiteX6" fmla="*/ 27432 w 374904"/>
              <a:gd name="connsiteY6" fmla="*/ 438912 h 768096"/>
              <a:gd name="connsiteX7" fmla="*/ 54864 w 374904"/>
              <a:gd name="connsiteY7" fmla="*/ 484632 h 768096"/>
              <a:gd name="connsiteX8" fmla="*/ 64008 w 374904"/>
              <a:gd name="connsiteY8" fmla="*/ 530352 h 768096"/>
              <a:gd name="connsiteX9" fmla="*/ 91440 w 374904"/>
              <a:gd name="connsiteY9" fmla="*/ 576072 h 768096"/>
              <a:gd name="connsiteX10" fmla="*/ 128016 w 374904"/>
              <a:gd name="connsiteY10" fmla="*/ 630936 h 768096"/>
              <a:gd name="connsiteX11" fmla="*/ 182880 w 374904"/>
              <a:gd name="connsiteY11" fmla="*/ 676656 h 768096"/>
              <a:gd name="connsiteX12" fmla="*/ 237744 w 374904"/>
              <a:gd name="connsiteY12" fmla="*/ 713232 h 768096"/>
              <a:gd name="connsiteX13" fmla="*/ 265176 w 374904"/>
              <a:gd name="connsiteY13" fmla="*/ 731520 h 768096"/>
              <a:gd name="connsiteX14" fmla="*/ 292608 w 374904"/>
              <a:gd name="connsiteY14" fmla="*/ 749808 h 768096"/>
              <a:gd name="connsiteX15" fmla="*/ 347472 w 374904"/>
              <a:gd name="connsiteY15" fmla="*/ 768096 h 768096"/>
              <a:gd name="connsiteX16" fmla="*/ 374904 w 374904"/>
              <a:gd name="connsiteY16" fmla="*/ 758952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904" h="768096">
                <a:moveTo>
                  <a:pt x="36576" y="0"/>
                </a:moveTo>
                <a:cubicBezTo>
                  <a:pt x="42672" y="15240"/>
                  <a:pt x="53378" y="29373"/>
                  <a:pt x="54864" y="45720"/>
                </a:cubicBezTo>
                <a:cubicBezTo>
                  <a:pt x="56543" y="64184"/>
                  <a:pt x="48539" y="82259"/>
                  <a:pt x="45720" y="100584"/>
                </a:cubicBezTo>
                <a:cubicBezTo>
                  <a:pt x="40245" y="136174"/>
                  <a:pt x="29172" y="228822"/>
                  <a:pt x="18288" y="256032"/>
                </a:cubicBezTo>
                <a:lnTo>
                  <a:pt x="0" y="301752"/>
                </a:lnTo>
                <a:cubicBezTo>
                  <a:pt x="9784" y="340890"/>
                  <a:pt x="10549" y="341483"/>
                  <a:pt x="18288" y="384048"/>
                </a:cubicBezTo>
                <a:cubicBezTo>
                  <a:pt x="21605" y="402289"/>
                  <a:pt x="21096" y="421488"/>
                  <a:pt x="27432" y="438912"/>
                </a:cubicBezTo>
                <a:cubicBezTo>
                  <a:pt x="33506" y="455615"/>
                  <a:pt x="45720" y="469392"/>
                  <a:pt x="54864" y="484632"/>
                </a:cubicBezTo>
                <a:cubicBezTo>
                  <a:pt x="57912" y="499872"/>
                  <a:pt x="58236" y="515922"/>
                  <a:pt x="64008" y="530352"/>
                </a:cubicBezTo>
                <a:cubicBezTo>
                  <a:pt x="70609" y="546854"/>
                  <a:pt x="81898" y="561078"/>
                  <a:pt x="91440" y="576072"/>
                </a:cubicBezTo>
                <a:cubicBezTo>
                  <a:pt x="103240" y="594615"/>
                  <a:pt x="109728" y="618744"/>
                  <a:pt x="128016" y="630936"/>
                </a:cubicBezTo>
                <a:cubicBezTo>
                  <a:pt x="226041" y="696286"/>
                  <a:pt x="77271" y="594516"/>
                  <a:pt x="182880" y="676656"/>
                </a:cubicBezTo>
                <a:cubicBezTo>
                  <a:pt x="200230" y="690150"/>
                  <a:pt x="219456" y="701040"/>
                  <a:pt x="237744" y="713232"/>
                </a:cubicBezTo>
                <a:lnTo>
                  <a:pt x="265176" y="731520"/>
                </a:lnTo>
                <a:cubicBezTo>
                  <a:pt x="274320" y="737616"/>
                  <a:pt x="282182" y="746333"/>
                  <a:pt x="292608" y="749808"/>
                </a:cubicBezTo>
                <a:lnTo>
                  <a:pt x="347472" y="768096"/>
                </a:lnTo>
                <a:lnTo>
                  <a:pt x="374904" y="758952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488862" y="2750616"/>
            <a:ext cx="35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world behind the window</a:t>
            </a:r>
            <a:br>
              <a:rPr lang="en-US" dirty="0" smtClean="0"/>
            </a:br>
            <a:r>
              <a:rPr lang="en-US" dirty="0" smtClean="0"/>
              <a:t>(everything, and in this case a cube)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39934" y="6012796"/>
            <a:ext cx="206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(Optical center)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5335980" y="4753487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46026" y="3825107"/>
            <a:ext cx="157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Principal point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(image center)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Cube 38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810758" y="4502836"/>
            <a:ext cx="461163" cy="265891"/>
          </a:xfrm>
          <a:custGeom>
            <a:avLst/>
            <a:gdLst>
              <a:gd name="connsiteX0" fmla="*/ 36576 w 374904"/>
              <a:gd name="connsiteY0" fmla="*/ 0 h 768096"/>
              <a:gd name="connsiteX1" fmla="*/ 54864 w 374904"/>
              <a:gd name="connsiteY1" fmla="*/ 45720 h 768096"/>
              <a:gd name="connsiteX2" fmla="*/ 45720 w 374904"/>
              <a:gd name="connsiteY2" fmla="*/ 100584 h 768096"/>
              <a:gd name="connsiteX3" fmla="*/ 18288 w 374904"/>
              <a:gd name="connsiteY3" fmla="*/ 256032 h 768096"/>
              <a:gd name="connsiteX4" fmla="*/ 0 w 374904"/>
              <a:gd name="connsiteY4" fmla="*/ 301752 h 768096"/>
              <a:gd name="connsiteX5" fmla="*/ 18288 w 374904"/>
              <a:gd name="connsiteY5" fmla="*/ 384048 h 768096"/>
              <a:gd name="connsiteX6" fmla="*/ 27432 w 374904"/>
              <a:gd name="connsiteY6" fmla="*/ 438912 h 768096"/>
              <a:gd name="connsiteX7" fmla="*/ 54864 w 374904"/>
              <a:gd name="connsiteY7" fmla="*/ 484632 h 768096"/>
              <a:gd name="connsiteX8" fmla="*/ 64008 w 374904"/>
              <a:gd name="connsiteY8" fmla="*/ 530352 h 768096"/>
              <a:gd name="connsiteX9" fmla="*/ 91440 w 374904"/>
              <a:gd name="connsiteY9" fmla="*/ 576072 h 768096"/>
              <a:gd name="connsiteX10" fmla="*/ 128016 w 374904"/>
              <a:gd name="connsiteY10" fmla="*/ 630936 h 768096"/>
              <a:gd name="connsiteX11" fmla="*/ 182880 w 374904"/>
              <a:gd name="connsiteY11" fmla="*/ 676656 h 768096"/>
              <a:gd name="connsiteX12" fmla="*/ 237744 w 374904"/>
              <a:gd name="connsiteY12" fmla="*/ 713232 h 768096"/>
              <a:gd name="connsiteX13" fmla="*/ 265176 w 374904"/>
              <a:gd name="connsiteY13" fmla="*/ 731520 h 768096"/>
              <a:gd name="connsiteX14" fmla="*/ 292608 w 374904"/>
              <a:gd name="connsiteY14" fmla="*/ 749808 h 768096"/>
              <a:gd name="connsiteX15" fmla="*/ 347472 w 374904"/>
              <a:gd name="connsiteY15" fmla="*/ 768096 h 768096"/>
              <a:gd name="connsiteX16" fmla="*/ 374904 w 374904"/>
              <a:gd name="connsiteY16" fmla="*/ 758952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904" h="768096">
                <a:moveTo>
                  <a:pt x="36576" y="0"/>
                </a:moveTo>
                <a:cubicBezTo>
                  <a:pt x="42672" y="15240"/>
                  <a:pt x="53378" y="29373"/>
                  <a:pt x="54864" y="45720"/>
                </a:cubicBezTo>
                <a:cubicBezTo>
                  <a:pt x="56543" y="64184"/>
                  <a:pt x="48539" y="82259"/>
                  <a:pt x="45720" y="100584"/>
                </a:cubicBezTo>
                <a:cubicBezTo>
                  <a:pt x="40245" y="136174"/>
                  <a:pt x="29172" y="228822"/>
                  <a:pt x="18288" y="256032"/>
                </a:cubicBezTo>
                <a:lnTo>
                  <a:pt x="0" y="301752"/>
                </a:lnTo>
                <a:cubicBezTo>
                  <a:pt x="9784" y="340890"/>
                  <a:pt x="10549" y="341483"/>
                  <a:pt x="18288" y="384048"/>
                </a:cubicBezTo>
                <a:cubicBezTo>
                  <a:pt x="21605" y="402289"/>
                  <a:pt x="21096" y="421488"/>
                  <a:pt x="27432" y="438912"/>
                </a:cubicBezTo>
                <a:cubicBezTo>
                  <a:pt x="33506" y="455615"/>
                  <a:pt x="45720" y="469392"/>
                  <a:pt x="54864" y="484632"/>
                </a:cubicBezTo>
                <a:cubicBezTo>
                  <a:pt x="57912" y="499872"/>
                  <a:pt x="58236" y="515922"/>
                  <a:pt x="64008" y="530352"/>
                </a:cubicBezTo>
                <a:cubicBezTo>
                  <a:pt x="70609" y="546854"/>
                  <a:pt x="81898" y="561078"/>
                  <a:pt x="91440" y="576072"/>
                </a:cubicBezTo>
                <a:cubicBezTo>
                  <a:pt x="103240" y="594615"/>
                  <a:pt x="109728" y="618744"/>
                  <a:pt x="128016" y="630936"/>
                </a:cubicBezTo>
                <a:cubicBezTo>
                  <a:pt x="226041" y="696286"/>
                  <a:pt x="77271" y="594516"/>
                  <a:pt x="182880" y="676656"/>
                </a:cubicBezTo>
                <a:cubicBezTo>
                  <a:pt x="200230" y="690150"/>
                  <a:pt x="219456" y="701040"/>
                  <a:pt x="237744" y="713232"/>
                </a:cubicBezTo>
                <a:lnTo>
                  <a:pt x="265176" y="731520"/>
                </a:lnTo>
                <a:cubicBezTo>
                  <a:pt x="274320" y="737616"/>
                  <a:pt x="282182" y="746333"/>
                  <a:pt x="292608" y="749808"/>
                </a:cubicBezTo>
                <a:lnTo>
                  <a:pt x="347472" y="768096"/>
                </a:lnTo>
                <a:lnTo>
                  <a:pt x="374904" y="758952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2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be 53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974787" y="4789172"/>
            <a:ext cx="407670" cy="563882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  <a:gd name="connsiteX0" fmla="*/ 407670 w 407670"/>
              <a:gd name="connsiteY0" fmla="*/ 0 h 557393"/>
              <a:gd name="connsiteX1" fmla="*/ 0 w 407670"/>
              <a:gd name="connsiteY1" fmla="*/ 131445 h 557393"/>
              <a:gd name="connsiteX2" fmla="*/ 405765 w 407670"/>
              <a:gd name="connsiteY2" fmla="*/ 531495 h 557393"/>
              <a:gd name="connsiteX3" fmla="*/ 407670 w 407670"/>
              <a:gd name="connsiteY3" fmla="*/ 0 h 557393"/>
              <a:gd name="connsiteX0" fmla="*/ 407670 w 407670"/>
              <a:gd name="connsiteY0" fmla="*/ 0 h 563882"/>
              <a:gd name="connsiteX1" fmla="*/ 0 w 407670"/>
              <a:gd name="connsiteY1" fmla="*/ 131445 h 563882"/>
              <a:gd name="connsiteX2" fmla="*/ 405765 w 407670"/>
              <a:gd name="connsiteY2" fmla="*/ 531495 h 563882"/>
              <a:gd name="connsiteX3" fmla="*/ 407670 w 407670"/>
              <a:gd name="connsiteY3" fmla="*/ 0 h 56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70" h="563882">
                <a:moveTo>
                  <a:pt x="407670" y="0"/>
                </a:moveTo>
                <a:lnTo>
                  <a:pt x="0" y="131445"/>
                </a:lnTo>
                <a:cubicBezTo>
                  <a:pt x="22860" y="370205"/>
                  <a:pt x="148590" y="662305"/>
                  <a:pt x="405765" y="53149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arallelogram 64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2009609" y="5903056"/>
            <a:ext cx="4930249" cy="21665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Field of view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9610" y="4794758"/>
            <a:ext cx="3339255" cy="1108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009604" y="5455920"/>
            <a:ext cx="1794300" cy="44190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044950" y="3496610"/>
            <a:ext cx="1758953" cy="239476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045807" y="4115423"/>
            <a:ext cx="4894051" cy="1786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335980" y="4753487"/>
            <a:ext cx="82400" cy="824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964396" y="5402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005596" y="4930140"/>
            <a:ext cx="0" cy="531675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77180" y="5317469"/>
            <a:ext cx="632460" cy="132154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985385" y="4789171"/>
            <a:ext cx="1034415" cy="233214"/>
          </a:xfrm>
          <a:custGeom>
            <a:avLst/>
            <a:gdLst>
              <a:gd name="connsiteX0" fmla="*/ 407670 w 1034415"/>
              <a:gd name="connsiteY0" fmla="*/ 0 h 139065"/>
              <a:gd name="connsiteX1" fmla="*/ 0 w 1034415"/>
              <a:gd name="connsiteY1" fmla="*/ 131445 h 139065"/>
              <a:gd name="connsiteX2" fmla="*/ 1034415 w 1034415"/>
              <a:gd name="connsiteY2" fmla="*/ 139065 h 139065"/>
              <a:gd name="connsiteX3" fmla="*/ 407670 w 1034415"/>
              <a:gd name="connsiteY3" fmla="*/ 0 h 139065"/>
              <a:gd name="connsiteX0" fmla="*/ 407670 w 1034415"/>
              <a:gd name="connsiteY0" fmla="*/ 0 h 195827"/>
              <a:gd name="connsiteX1" fmla="*/ 0 w 1034415"/>
              <a:gd name="connsiteY1" fmla="*/ 131445 h 195827"/>
              <a:gd name="connsiteX2" fmla="*/ 1034415 w 1034415"/>
              <a:gd name="connsiteY2" fmla="*/ 139065 h 195827"/>
              <a:gd name="connsiteX3" fmla="*/ 407670 w 1034415"/>
              <a:gd name="connsiteY3" fmla="*/ 0 h 195827"/>
              <a:gd name="connsiteX0" fmla="*/ 407670 w 1034415"/>
              <a:gd name="connsiteY0" fmla="*/ 0 h 233214"/>
              <a:gd name="connsiteX1" fmla="*/ 0 w 1034415"/>
              <a:gd name="connsiteY1" fmla="*/ 131445 h 233214"/>
              <a:gd name="connsiteX2" fmla="*/ 1034415 w 1034415"/>
              <a:gd name="connsiteY2" fmla="*/ 139065 h 233214"/>
              <a:gd name="connsiteX3" fmla="*/ 407670 w 1034415"/>
              <a:gd name="connsiteY3" fmla="*/ 0 h 2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415" h="233214">
                <a:moveTo>
                  <a:pt x="407670" y="0"/>
                </a:moveTo>
                <a:lnTo>
                  <a:pt x="0" y="131445"/>
                </a:lnTo>
                <a:cubicBezTo>
                  <a:pt x="270510" y="261620"/>
                  <a:pt x="777240" y="269875"/>
                  <a:pt x="1034415" y="139065"/>
                </a:cubicBezTo>
                <a:lnTo>
                  <a:pt x="407670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0" idx="6"/>
          </p:cNvCxnSpPr>
          <p:nvPr/>
        </p:nvCxnSpPr>
        <p:spPr>
          <a:xfrm flipV="1">
            <a:off x="6046796" y="5123498"/>
            <a:ext cx="2841172" cy="319976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60" idx="6"/>
          </p:cNvCxnSpPr>
          <p:nvPr/>
        </p:nvCxnSpPr>
        <p:spPr>
          <a:xfrm flipV="1">
            <a:off x="2045807" y="5116184"/>
            <a:ext cx="6844183" cy="7852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76928" y="5463959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(U,V)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96031" y="5155714"/>
            <a:ext cx="76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(X,Y,Z)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807590" y="507498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929375" y="6175092"/>
            <a:ext cx="149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(image plane)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890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0" grpId="0" animBg="1"/>
      <p:bldP spid="20" grpId="0" animBg="1"/>
      <p:bldP spid="3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Frustum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  <p:sp>
        <p:nvSpPr>
          <p:cNvPr id="72" name="Parallelogram 71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5377180" y="3901452"/>
            <a:ext cx="2663179" cy="8839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2" idx="5"/>
            <a:endCxn id="72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2" idx="3"/>
            <a:endCxn id="72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Parallelogram 78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787601">
            <a:off x="9839170" y="2161134"/>
            <a:ext cx="106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 plane</a:t>
            </a:r>
            <a:endParaRPr lang="en-US" b="1" dirty="0"/>
          </a:p>
        </p:txBody>
      </p:sp>
      <p:sp>
        <p:nvSpPr>
          <p:cNvPr id="89" name="Cube 88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92" name="Straight Connector 91"/>
          <p:cNvCxnSpPr>
            <a:stCxn id="79" idx="2"/>
            <a:endCxn id="79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9" idx="3"/>
            <a:endCxn id="79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 rot="678557">
            <a:off x="5672814" y="601190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Near plane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4052223" y="1609357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Frustum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96848" y="1746725"/>
            <a:ext cx="4645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view and perspective of the camera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Things inside are visible, things outside are not</a:t>
            </a:r>
          </a:p>
        </p:txBody>
      </p:sp>
    </p:spTree>
    <p:extLst>
      <p:ext uri="{BB962C8B-B14F-4D97-AF65-F5344CB8AC3E}">
        <p14:creationId xmlns:p14="http://schemas.microsoft.com/office/powerpoint/2010/main" val="16464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The pin camera model: The Depth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63407" y="5860274"/>
            <a:ext cx="82400" cy="8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471660" y="2062502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Frustum</a:t>
            </a:r>
            <a:endParaRPr lang="en-US" dirty="0"/>
          </a:p>
        </p:txBody>
      </p: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039934" y="6012796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(Optical center)</a:t>
            </a:r>
            <a:endParaRPr lang="en-US" b="1" dirty="0"/>
          </a:p>
        </p:txBody>
      </p:sp>
      <p:sp>
        <p:nvSpPr>
          <p:cNvPr id="43" name="Oval 42"/>
          <p:cNvSpPr/>
          <p:nvPr/>
        </p:nvSpPr>
        <p:spPr>
          <a:xfrm>
            <a:off x="5964396" y="540227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776928" y="5463959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(U,V)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96031" y="5155714"/>
            <a:ext cx="76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(X,Y,Z)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8807590" y="5074984"/>
            <a:ext cx="82400" cy="8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970539" y="2431834"/>
            <a:ext cx="3711922" cy="149010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3" idx="2"/>
          </p:cNvCxnSpPr>
          <p:nvPr/>
        </p:nvCxnSpPr>
        <p:spPr>
          <a:xfrm flipV="1">
            <a:off x="5964396" y="3921936"/>
            <a:ext cx="0" cy="15215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8848813" y="2766060"/>
            <a:ext cx="1" cy="2249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787601">
            <a:off x="9839170" y="2161134"/>
            <a:ext cx="106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Far plane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 rot="678557">
            <a:off x="5672814" y="601190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Near plane</a:t>
            </a:r>
            <a:endParaRPr lang="en-US" b="1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5959483" y="2773416"/>
            <a:ext cx="2877070" cy="1146888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20397924">
            <a:off x="6785168" y="3051020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Depth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9251" y="1405710"/>
            <a:ext cx="411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 depth is the distance to the object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(normalized between near and far planes)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57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377180" y="3901452"/>
            <a:ext cx="2663179" cy="8839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1325563"/>
          </a:xfrm>
        </p:spPr>
        <p:txBody>
          <a:bodyPr/>
          <a:lstStyle/>
          <a:p>
            <a:r>
              <a:rPr lang="en-US" dirty="0" smtClean="0"/>
              <a:t>Knowing the camera parameters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 rot="5400000">
            <a:off x="4062222" y="3221482"/>
            <a:ext cx="2629916" cy="3146552"/>
          </a:xfrm>
          <a:prstGeom prst="parallelogram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950455" y="6120177"/>
            <a:ext cx="3970529" cy="17448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950455" y="2680330"/>
            <a:ext cx="3995896" cy="143864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03903" y="1506135"/>
            <a:ext cx="1462766" cy="197233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03903" y="5097526"/>
            <a:ext cx="1422942" cy="36516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 rot="732321">
            <a:off x="9805700" y="2161134"/>
            <a:ext cx="113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FAR plane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5377180" y="3808540"/>
            <a:ext cx="0" cy="197243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>
            <a:off x="3803904" y="4466019"/>
            <a:ext cx="3146552" cy="65747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2384" y="6029591"/>
            <a:ext cx="3364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VIEW</a:t>
            </a:r>
          </a:p>
          <a:p>
            <a:r>
              <a:rPr lang="en-US" dirty="0" smtClean="0"/>
              <a:t>(Camera position and orientation)</a:t>
            </a:r>
          </a:p>
          <a:p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 rot="678557">
            <a:off x="5583377" y="6010075"/>
            <a:ext cx="130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NEAR plane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0696" y="1851386"/>
            <a:ext cx="2344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PROJECTION</a:t>
            </a:r>
          </a:p>
          <a:p>
            <a:r>
              <a:rPr lang="en-US" dirty="0" smtClean="0"/>
              <a:t>(Shape of the Frustum)</a:t>
            </a:r>
          </a:p>
          <a:p>
            <a:endParaRPr lang="en-US" b="1" dirty="0"/>
          </a:p>
        </p:txBody>
      </p:sp>
      <p:sp>
        <p:nvSpPr>
          <p:cNvPr id="28" name="Parallelogram 27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18556" y="3404486"/>
            <a:ext cx="8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Screen</a:t>
            </a:r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28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46630" y="6150770"/>
            <a:ext cx="3274354" cy="14388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80626" y="1506135"/>
            <a:ext cx="1086043" cy="146437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97760" y="63338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CAMERA POSITION</a:t>
            </a:r>
          </a:p>
        </p:txBody>
      </p:sp>
      <p:cxnSp>
        <p:nvCxnSpPr>
          <p:cNvPr id="10" name="Straight Connector 9"/>
          <p:cNvCxnSpPr>
            <a:endCxn id="11" idx="6"/>
          </p:cNvCxnSpPr>
          <p:nvPr/>
        </p:nvCxnSpPr>
        <p:spPr>
          <a:xfrm flipH="1">
            <a:off x="2071174" y="3016360"/>
            <a:ext cx="2094878" cy="28851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57995" y="3427695"/>
            <a:ext cx="11163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</a:t>
            </a:r>
            <a:endParaRPr lang="en-US" b="1" dirty="0"/>
          </a:p>
        </p:txBody>
      </p: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2071174" y="5901474"/>
            <a:ext cx="5575456" cy="255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/>
          <p:cNvSpPr/>
          <p:nvPr/>
        </p:nvSpPr>
        <p:spPr>
          <a:xfrm rot="19800000">
            <a:off x="2607175" y="4238388"/>
            <a:ext cx="1033272" cy="1033272"/>
          </a:xfrm>
          <a:prstGeom prst="arc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0800000">
            <a:off x="1693794" y="5247577"/>
            <a:ext cx="1033272" cy="1033272"/>
          </a:xfrm>
          <a:prstGeom prst="arc">
            <a:avLst/>
          </a:prstGeom>
          <a:noFill/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000070" y="3436077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975528" y="6329003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28075" y="3475617"/>
            <a:ext cx="944000" cy="1255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627200" y="2680330"/>
            <a:ext cx="3319151" cy="119499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63966" y="3074068"/>
            <a:ext cx="16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Virtual element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274235" y="4060878"/>
            <a:ext cx="826402" cy="1077578"/>
          </a:xfrm>
          <a:prstGeom prst="can">
            <a:avLst>
              <a:gd name="adj" fmla="val 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1" idx="6"/>
          </p:cNvCxnSpPr>
          <p:nvPr/>
        </p:nvCxnSpPr>
        <p:spPr>
          <a:xfrm flipH="1">
            <a:off x="2071174" y="3875325"/>
            <a:ext cx="5569925" cy="20261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4927" y="4476202"/>
            <a:ext cx="2971868" cy="73098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5400000">
            <a:off x="4342638" y="2850578"/>
            <a:ext cx="3110154" cy="3441718"/>
          </a:xfrm>
          <a:prstGeom prst="parallelogram">
            <a:avLst>
              <a:gd name="adj" fmla="val 28606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77133" y="3905131"/>
            <a:ext cx="0" cy="189587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solidFill>
            <a:schemeClr val="accent1">
              <a:alpha val="25098"/>
            </a:schemeClr>
          </a:solidFill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5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rallelogram 31"/>
          <p:cNvSpPr/>
          <p:nvPr/>
        </p:nvSpPr>
        <p:spPr>
          <a:xfrm rot="5400000">
            <a:off x="5372784" y="1504269"/>
            <a:ext cx="4418231" cy="5162550"/>
          </a:xfrm>
          <a:prstGeom prst="parallelogram">
            <a:avLst>
              <a:gd name="adj" fmla="val 25222"/>
            </a:avLst>
          </a:prstGeom>
          <a:solidFill>
            <a:schemeClr val="accent6">
              <a:lumMod val="60000"/>
              <a:lumOff val="40000"/>
              <a:alpha val="25098"/>
            </a:schemeClr>
          </a:solidFill>
          <a:ln w="571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arallelogram 36"/>
          <p:cNvSpPr/>
          <p:nvPr/>
        </p:nvSpPr>
        <p:spPr>
          <a:xfrm rot="5400000">
            <a:off x="5679653" y="1053327"/>
            <a:ext cx="4788524" cy="5694137"/>
          </a:xfrm>
          <a:prstGeom prst="parallelogram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37" idx="5"/>
            <a:endCxn id="37" idx="2"/>
          </p:cNvCxnSpPr>
          <p:nvPr/>
        </p:nvCxnSpPr>
        <p:spPr>
          <a:xfrm>
            <a:off x="8073915" y="2104700"/>
            <a:ext cx="0" cy="359139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7" idx="3"/>
            <a:endCxn id="37" idx="1"/>
          </p:cNvCxnSpPr>
          <p:nvPr/>
        </p:nvCxnSpPr>
        <p:spPr>
          <a:xfrm>
            <a:off x="5226847" y="3301831"/>
            <a:ext cx="5694137" cy="119713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46630" y="6150770"/>
            <a:ext cx="3274354" cy="143888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80626" y="1506135"/>
            <a:ext cx="1086043" cy="146437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513134" y="3901451"/>
            <a:ext cx="1216152" cy="1216152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 rot="16200000">
            <a:off x="5497985" y="4492929"/>
            <a:ext cx="1216152" cy="914400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75016" y="3532119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World element</a:t>
            </a:r>
            <a:endParaRPr lang="en-US" b="1" dirty="0"/>
          </a:p>
        </p:txBody>
      </p:sp>
      <p:cxnSp>
        <p:nvCxnSpPr>
          <p:cNvPr id="10" name="Straight Connector 9"/>
          <p:cNvCxnSpPr>
            <a:endCxn id="11" idx="6"/>
          </p:cNvCxnSpPr>
          <p:nvPr/>
        </p:nvCxnSpPr>
        <p:spPr>
          <a:xfrm flipH="1">
            <a:off x="2071174" y="3016360"/>
            <a:ext cx="2094878" cy="288511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33343" y="4157386"/>
            <a:ext cx="111639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CAMERA </a:t>
            </a:r>
          </a:p>
          <a:p>
            <a:pPr algn="ctr"/>
            <a:r>
              <a:rPr lang="en-US" b="1" dirty="0"/>
              <a:t>l</a:t>
            </a:r>
            <a:r>
              <a:rPr lang="en-US" b="1" dirty="0" smtClean="0"/>
              <a:t>ink to </a:t>
            </a:r>
            <a:br>
              <a:rPr lang="en-US" b="1" dirty="0" smtClean="0"/>
            </a:br>
            <a:r>
              <a:rPr lang="en-US" b="1" dirty="0" smtClean="0"/>
              <a:t>WINDOW</a:t>
            </a:r>
            <a:endParaRPr lang="en-US" b="1" dirty="0"/>
          </a:p>
        </p:txBody>
      </p: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2071174" y="5901474"/>
            <a:ext cx="5575456" cy="255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38040" y="5834907"/>
            <a:ext cx="133134" cy="1331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30567" y="5764213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575418" y="4165768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28075" y="3475617"/>
            <a:ext cx="944000" cy="1255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627200" y="2680330"/>
            <a:ext cx="3319151" cy="119499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63966" y="3074068"/>
            <a:ext cx="16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Virtual element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274235" y="4060878"/>
            <a:ext cx="826402" cy="1077578"/>
          </a:xfrm>
          <a:prstGeom prst="can">
            <a:avLst>
              <a:gd name="adj" fmla="val 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1" idx="6"/>
          </p:cNvCxnSpPr>
          <p:nvPr/>
        </p:nvCxnSpPr>
        <p:spPr>
          <a:xfrm flipH="1">
            <a:off x="2071174" y="3875325"/>
            <a:ext cx="5569925" cy="20261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4927" y="4476202"/>
            <a:ext cx="2971868" cy="73098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5400000">
            <a:off x="4342638" y="2850578"/>
            <a:ext cx="3110154" cy="3441718"/>
          </a:xfrm>
          <a:prstGeom prst="parallelogram">
            <a:avLst>
              <a:gd name="adj" fmla="val 28606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77133" y="3905131"/>
            <a:ext cx="0" cy="1895872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 rot="5400000">
            <a:off x="3913218" y="3340861"/>
            <a:ext cx="2527830" cy="3024412"/>
          </a:xfrm>
          <a:prstGeom prst="parallelogram">
            <a:avLst/>
          </a:prstGeom>
          <a:solidFill>
            <a:schemeClr val="accent1">
              <a:alpha val="25098"/>
            </a:schemeClr>
          </a:solidFill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474391" y="1629763"/>
            <a:ext cx="13204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VIDEO FEED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116466" y="1638145"/>
            <a:ext cx="369332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2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969361" y="1430477"/>
            <a:ext cx="1125313" cy="1464387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8679180" y="3898900"/>
            <a:ext cx="1054100" cy="1069340"/>
          </a:xfrm>
          <a:custGeom>
            <a:avLst/>
            <a:gdLst>
              <a:gd name="connsiteX0" fmla="*/ 0 w 680720"/>
              <a:gd name="connsiteY0" fmla="*/ 0 h 1061720"/>
              <a:gd name="connsiteX1" fmla="*/ 528320 w 680720"/>
              <a:gd name="connsiteY1" fmla="*/ 157480 h 1061720"/>
              <a:gd name="connsiteX2" fmla="*/ 528320 w 680720"/>
              <a:gd name="connsiteY2" fmla="*/ 1061720 h 1061720"/>
              <a:gd name="connsiteX3" fmla="*/ 680720 w 680720"/>
              <a:gd name="connsiteY3" fmla="*/ 909320 h 1061720"/>
              <a:gd name="connsiteX4" fmla="*/ 680720 w 680720"/>
              <a:gd name="connsiteY4" fmla="*/ 0 h 1061720"/>
              <a:gd name="connsiteX5" fmla="*/ 0 w 680720"/>
              <a:gd name="connsiteY5" fmla="*/ 0 h 1061720"/>
              <a:gd name="connsiteX0" fmla="*/ 0 w 680720"/>
              <a:gd name="connsiteY0" fmla="*/ 0 h 1061720"/>
              <a:gd name="connsiteX1" fmla="*/ 293370 w 680720"/>
              <a:gd name="connsiteY1" fmla="*/ 86360 h 1061720"/>
              <a:gd name="connsiteX2" fmla="*/ 528320 w 680720"/>
              <a:gd name="connsiteY2" fmla="*/ 157480 h 1061720"/>
              <a:gd name="connsiteX3" fmla="*/ 528320 w 680720"/>
              <a:gd name="connsiteY3" fmla="*/ 1061720 h 1061720"/>
              <a:gd name="connsiteX4" fmla="*/ 680720 w 680720"/>
              <a:gd name="connsiteY4" fmla="*/ 909320 h 1061720"/>
              <a:gd name="connsiteX5" fmla="*/ 680720 w 680720"/>
              <a:gd name="connsiteY5" fmla="*/ 0 h 1061720"/>
              <a:gd name="connsiteX6" fmla="*/ 0 w 680720"/>
              <a:gd name="connsiteY6" fmla="*/ 0 h 1061720"/>
              <a:gd name="connsiteX0" fmla="*/ 373380 w 1054100"/>
              <a:gd name="connsiteY0" fmla="*/ 0 h 1061720"/>
              <a:gd name="connsiteX1" fmla="*/ 0 w 1054100"/>
              <a:gd name="connsiteY1" fmla="*/ 132080 h 1061720"/>
              <a:gd name="connsiteX2" fmla="*/ 901700 w 1054100"/>
              <a:gd name="connsiteY2" fmla="*/ 157480 h 1061720"/>
              <a:gd name="connsiteX3" fmla="*/ 901700 w 1054100"/>
              <a:gd name="connsiteY3" fmla="*/ 1061720 h 1061720"/>
              <a:gd name="connsiteX4" fmla="*/ 1054100 w 1054100"/>
              <a:gd name="connsiteY4" fmla="*/ 909320 h 1061720"/>
              <a:gd name="connsiteX5" fmla="*/ 1054100 w 1054100"/>
              <a:gd name="connsiteY5" fmla="*/ 0 h 1061720"/>
              <a:gd name="connsiteX6" fmla="*/ 373380 w 1054100"/>
              <a:gd name="connsiteY6" fmla="*/ 0 h 1061720"/>
              <a:gd name="connsiteX0" fmla="*/ 137160 w 1054100"/>
              <a:gd name="connsiteY0" fmla="*/ 0 h 1069340"/>
              <a:gd name="connsiteX1" fmla="*/ 0 w 1054100"/>
              <a:gd name="connsiteY1" fmla="*/ 139700 h 1069340"/>
              <a:gd name="connsiteX2" fmla="*/ 901700 w 1054100"/>
              <a:gd name="connsiteY2" fmla="*/ 165100 h 1069340"/>
              <a:gd name="connsiteX3" fmla="*/ 901700 w 1054100"/>
              <a:gd name="connsiteY3" fmla="*/ 1069340 h 1069340"/>
              <a:gd name="connsiteX4" fmla="*/ 1054100 w 1054100"/>
              <a:gd name="connsiteY4" fmla="*/ 916940 h 1069340"/>
              <a:gd name="connsiteX5" fmla="*/ 1054100 w 1054100"/>
              <a:gd name="connsiteY5" fmla="*/ 7620 h 1069340"/>
              <a:gd name="connsiteX6" fmla="*/ 137160 w 1054100"/>
              <a:gd name="connsiteY6" fmla="*/ 0 h 106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4100" h="1069340">
                <a:moveTo>
                  <a:pt x="137160" y="0"/>
                </a:moveTo>
                <a:lnTo>
                  <a:pt x="0" y="139700"/>
                </a:lnTo>
                <a:lnTo>
                  <a:pt x="901700" y="165100"/>
                </a:lnTo>
                <a:lnTo>
                  <a:pt x="901700" y="1069340"/>
                </a:lnTo>
                <a:lnTo>
                  <a:pt x="1054100" y="916940"/>
                </a:lnTo>
                <a:lnTo>
                  <a:pt x="1054100" y="7620"/>
                </a:lnTo>
                <a:lnTo>
                  <a:pt x="137160" y="0"/>
                </a:lnTo>
                <a:close/>
              </a:path>
            </a:pathLst>
          </a:custGeom>
          <a:solidFill>
            <a:srgbClr val="A9D18E">
              <a:alpha val="74902"/>
            </a:srgbClr>
          </a:solidFill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be 30"/>
          <p:cNvSpPr/>
          <p:nvPr/>
        </p:nvSpPr>
        <p:spPr>
          <a:xfrm>
            <a:off x="7567056" y="3220976"/>
            <a:ext cx="1703610" cy="170361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/>
          <p:cNvSpPr/>
          <p:nvPr/>
        </p:nvSpPr>
        <p:spPr>
          <a:xfrm>
            <a:off x="5486400" y="1889185"/>
            <a:ext cx="3761117" cy="3045124"/>
          </a:xfrm>
          <a:custGeom>
            <a:avLst/>
            <a:gdLst>
              <a:gd name="connsiteX0" fmla="*/ 3761117 w 3761117"/>
              <a:gd name="connsiteY0" fmla="*/ 1319841 h 3045124"/>
              <a:gd name="connsiteX1" fmla="*/ 2070340 w 3761117"/>
              <a:gd name="connsiteY1" fmla="*/ 1759789 h 3045124"/>
              <a:gd name="connsiteX2" fmla="*/ 2070340 w 3761117"/>
              <a:gd name="connsiteY2" fmla="*/ 3045124 h 3045124"/>
              <a:gd name="connsiteX3" fmla="*/ 8626 w 3761117"/>
              <a:gd name="connsiteY3" fmla="*/ 646981 h 3045124"/>
              <a:gd name="connsiteX4" fmla="*/ 0 w 3761117"/>
              <a:gd name="connsiteY4" fmla="*/ 138023 h 3045124"/>
              <a:gd name="connsiteX5" fmla="*/ 517585 w 3761117"/>
              <a:gd name="connsiteY5" fmla="*/ 0 h 3045124"/>
              <a:gd name="connsiteX6" fmla="*/ 3761117 w 3761117"/>
              <a:gd name="connsiteY6" fmla="*/ 1319841 h 304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1117" h="3045124">
                <a:moveTo>
                  <a:pt x="3761117" y="1319841"/>
                </a:moveTo>
                <a:lnTo>
                  <a:pt x="2070340" y="1759789"/>
                </a:lnTo>
                <a:lnTo>
                  <a:pt x="2070340" y="3045124"/>
                </a:lnTo>
                <a:lnTo>
                  <a:pt x="8626" y="646981"/>
                </a:lnTo>
                <a:lnTo>
                  <a:pt x="0" y="138023"/>
                </a:lnTo>
                <a:lnTo>
                  <a:pt x="517585" y="0"/>
                </a:lnTo>
                <a:lnTo>
                  <a:pt x="3761117" y="131984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/>
          <p:cNvSpPr/>
          <p:nvPr/>
        </p:nvSpPr>
        <p:spPr>
          <a:xfrm rot="20745649">
            <a:off x="5406068" y="1965518"/>
            <a:ext cx="674510" cy="507150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35776" y="4946404"/>
            <a:ext cx="947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Physical</a:t>
            </a:r>
            <a:br>
              <a:rPr lang="en-US" b="1" dirty="0" smtClean="0"/>
            </a:br>
            <a:r>
              <a:rPr lang="en-US" b="1" dirty="0" smtClean="0"/>
              <a:t>scene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785638" y="1029502"/>
            <a:ext cx="2325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VIRTUAL CAMERA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matching </a:t>
            </a:r>
            <a:br>
              <a:rPr lang="en-US" dirty="0" smtClean="0"/>
            </a:br>
            <a:r>
              <a:rPr lang="en-US" dirty="0" smtClean="0"/>
              <a:t>projector’s properties)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287099" y="2887981"/>
            <a:ext cx="2284620" cy="3528059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3251" y="1208473"/>
            <a:ext cx="4120892" cy="307907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11" idx="6"/>
          </p:cNvCxnSpPr>
          <p:nvPr/>
        </p:nvCxnSpPr>
        <p:spPr>
          <a:xfrm flipH="1" flipV="1">
            <a:off x="4003326" y="992542"/>
            <a:ext cx="2850939" cy="2098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" idx="6"/>
          </p:cNvCxnSpPr>
          <p:nvPr/>
        </p:nvCxnSpPr>
        <p:spPr>
          <a:xfrm flipH="1" flipV="1">
            <a:off x="4003326" y="992542"/>
            <a:ext cx="1296809" cy="189543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3472324">
            <a:off x="3923745" y="874794"/>
            <a:ext cx="103905" cy="1475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rot="3472324" flipV="1">
            <a:off x="3993019" y="972434"/>
            <a:ext cx="280701" cy="133503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58539" y="1813555"/>
            <a:ext cx="2493706" cy="136398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1" idx="6"/>
          </p:cNvCxnSpPr>
          <p:nvPr/>
        </p:nvCxnSpPr>
        <p:spPr>
          <a:xfrm flipH="1" flipV="1">
            <a:off x="4003326" y="992542"/>
            <a:ext cx="1385309" cy="86170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5" idx="1"/>
          </p:cNvCxnSpPr>
          <p:nvPr/>
        </p:nvCxnSpPr>
        <p:spPr>
          <a:xfrm flipH="1">
            <a:off x="5324995" y="1760576"/>
            <a:ext cx="1491374" cy="60642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 rot="16450013" flipH="1">
            <a:off x="5192557" y="1342102"/>
            <a:ext cx="1756250" cy="1443369"/>
          </a:xfrm>
          <a:prstGeom prst="parallelogram">
            <a:avLst>
              <a:gd name="adj" fmla="val 49411"/>
            </a:avLst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5" idx="5"/>
          </p:cNvCxnSpPr>
          <p:nvPr/>
        </p:nvCxnSpPr>
        <p:spPr>
          <a:xfrm flipV="1">
            <a:off x="6032787" y="1543632"/>
            <a:ext cx="75791" cy="1040309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 rot="2470599">
            <a:off x="2745567" y="223903"/>
            <a:ext cx="1272232" cy="543288"/>
          </a:xfrm>
          <a:prstGeom prst="cube">
            <a:avLst>
              <a:gd name="adj" fmla="val 5619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/>
          <p:cNvSpPr/>
          <p:nvPr/>
        </p:nvSpPr>
        <p:spPr>
          <a:xfrm rot="7909681">
            <a:off x="3732013" y="748864"/>
            <a:ext cx="225781" cy="179799"/>
          </a:xfrm>
          <a:prstGeom prst="can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arallelogram 59"/>
          <p:cNvSpPr/>
          <p:nvPr/>
        </p:nvSpPr>
        <p:spPr>
          <a:xfrm rot="16450013" flipH="1">
            <a:off x="6772859" y="2442031"/>
            <a:ext cx="5063048" cy="3059718"/>
          </a:xfrm>
          <a:prstGeom prst="parallelogram">
            <a:avLst>
              <a:gd name="adj" fmla="val 60543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0" idx="2"/>
            <a:endCxn id="60" idx="5"/>
          </p:cNvCxnSpPr>
          <p:nvPr/>
        </p:nvCxnSpPr>
        <p:spPr>
          <a:xfrm flipV="1">
            <a:off x="9187739" y="2370832"/>
            <a:ext cx="233288" cy="3202116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0" idx="1"/>
            <a:endCxn id="60" idx="3"/>
          </p:cNvCxnSpPr>
          <p:nvPr/>
        </p:nvCxnSpPr>
        <p:spPr>
          <a:xfrm flipV="1">
            <a:off x="7711267" y="3159278"/>
            <a:ext cx="3186232" cy="1625224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511683" y="2037364"/>
            <a:ext cx="2045848" cy="160202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394885" y="2815364"/>
            <a:ext cx="76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Image</a:t>
            </a:r>
            <a:br>
              <a:rPr lang="en-US" b="1" dirty="0" smtClean="0"/>
            </a:br>
            <a:r>
              <a:rPr lang="en-US" b="1" dirty="0" smtClean="0"/>
              <a:t>plane</a:t>
            </a:r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953982" y="1998258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Augmentation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8" name="Cube 107"/>
          <p:cNvSpPr/>
          <p:nvPr/>
        </p:nvSpPr>
        <p:spPr>
          <a:xfrm>
            <a:off x="7566811" y="3221046"/>
            <a:ext cx="1703610" cy="1703610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8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5"/>
          <p:cNvSpPr/>
          <p:nvPr/>
        </p:nvSpPr>
        <p:spPr>
          <a:xfrm>
            <a:off x="1828992" y="3080496"/>
            <a:ext cx="3306152" cy="2943055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960471 w 7325360"/>
              <a:gd name="connsiteY5" fmla="*/ 1863139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7325360 w 7325360"/>
              <a:gd name="connsiteY0" fmla="*/ 0 h 3566160"/>
              <a:gd name="connsiteX1" fmla="*/ 3859514 w 7325360"/>
              <a:gd name="connsiteY1" fmla="*/ 217604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3821575 w 7325360"/>
              <a:gd name="connsiteY5" fmla="*/ 1793691 h 3566160"/>
              <a:gd name="connsiteX6" fmla="*/ 3810000 w 7325360"/>
              <a:gd name="connsiteY6" fmla="*/ 3566160 h 3566160"/>
              <a:gd name="connsiteX7" fmla="*/ 0 w 7325360"/>
              <a:gd name="connsiteY7" fmla="*/ 223520 h 3566160"/>
              <a:gd name="connsiteX8" fmla="*/ 7325360 w 7325360"/>
              <a:gd name="connsiteY8" fmla="*/ 0 h 3566160"/>
              <a:gd name="connsiteX0" fmla="*/ 3876104 w 3876104"/>
              <a:gd name="connsiteY0" fmla="*/ 0 h 3450414"/>
              <a:gd name="connsiteX1" fmla="*/ 3859514 w 3876104"/>
              <a:gd name="connsiteY1" fmla="*/ 101858 h 3450414"/>
              <a:gd name="connsiteX2" fmla="*/ 3220720 w 3876104"/>
              <a:gd name="connsiteY2" fmla="*/ 87454 h 3450414"/>
              <a:gd name="connsiteX3" fmla="*/ 2794000 w 3876104"/>
              <a:gd name="connsiteY3" fmla="*/ 1032334 h 3450414"/>
              <a:gd name="connsiteX4" fmla="*/ 2895600 w 3876104"/>
              <a:gd name="connsiteY4" fmla="*/ 1316814 h 3450414"/>
              <a:gd name="connsiteX5" fmla="*/ 3821575 w 3876104"/>
              <a:gd name="connsiteY5" fmla="*/ 1677945 h 3450414"/>
              <a:gd name="connsiteX6" fmla="*/ 3810000 w 3876104"/>
              <a:gd name="connsiteY6" fmla="*/ 3450414 h 3450414"/>
              <a:gd name="connsiteX7" fmla="*/ 0 w 3876104"/>
              <a:gd name="connsiteY7" fmla="*/ 107774 h 3450414"/>
              <a:gd name="connsiteX8" fmla="*/ 3876104 w 3876104"/>
              <a:gd name="connsiteY8" fmla="*/ 0 h 345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104" h="3450414">
                <a:moveTo>
                  <a:pt x="3876104" y="0"/>
                </a:moveTo>
                <a:lnTo>
                  <a:pt x="3859514" y="101858"/>
                </a:lnTo>
                <a:lnTo>
                  <a:pt x="3220720" y="87454"/>
                </a:lnTo>
                <a:lnTo>
                  <a:pt x="2794000" y="1032334"/>
                </a:lnTo>
                <a:lnTo>
                  <a:pt x="2895600" y="1316814"/>
                </a:lnTo>
                <a:lnTo>
                  <a:pt x="3821575" y="1677945"/>
                </a:lnTo>
                <a:cubicBezTo>
                  <a:pt x="3817717" y="2268768"/>
                  <a:pt x="3813858" y="2859591"/>
                  <a:pt x="3810000" y="3450414"/>
                </a:cubicBezTo>
                <a:lnTo>
                  <a:pt x="0" y="107774"/>
                </a:lnTo>
                <a:lnTo>
                  <a:pt x="3876104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7" name="Oval 5"/>
          <p:cNvSpPr/>
          <p:nvPr/>
        </p:nvSpPr>
        <p:spPr>
          <a:xfrm>
            <a:off x="3953326" y="3157122"/>
            <a:ext cx="1045131" cy="1072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1020886" y="2507380"/>
            <a:ext cx="1470661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grpSp>
        <p:nvGrpSpPr>
          <p:cNvPr id="22" name="Group 6"/>
          <p:cNvGrpSpPr/>
          <p:nvPr/>
        </p:nvGrpSpPr>
        <p:grpSpPr>
          <a:xfrm rot="900000">
            <a:off x="1386887" y="2873443"/>
            <a:ext cx="528629" cy="511297"/>
            <a:chOff x="2575560" y="4053840"/>
            <a:chExt cx="619760" cy="599440"/>
          </a:xfrm>
        </p:grpSpPr>
        <p:sp>
          <p:nvSpPr>
            <p:cNvPr id="23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24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27"/>
          <p:cNvSpPr txBox="1"/>
          <p:nvPr/>
        </p:nvSpPr>
        <p:spPr>
          <a:xfrm>
            <a:off x="1581270" y="4126217"/>
            <a:ext cx="1247246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 </a:t>
            </a:r>
          </a:p>
          <a:p>
            <a:r>
              <a:rPr lang="en-US" sz="2800" dirty="0" smtClean="0">
                <a:latin typeface="Futura Light" pitchFamily="50" charset="0"/>
              </a:rPr>
              <a:t>support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33" name="TextBox 28"/>
          <p:cNvSpPr txBox="1"/>
          <p:nvPr/>
        </p:nvSpPr>
        <p:spPr>
          <a:xfrm>
            <a:off x="5144305" y="3406225"/>
            <a:ext cx="1057191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sp>
        <p:nvSpPr>
          <p:cNvPr id="35" name="Arc 34"/>
          <p:cNvSpPr/>
          <p:nvPr/>
        </p:nvSpPr>
        <p:spPr>
          <a:xfrm>
            <a:off x="3950970" y="3157122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36" name="Straight Connector 2"/>
          <p:cNvCxnSpPr/>
          <p:nvPr/>
        </p:nvCxnSpPr>
        <p:spPr>
          <a:xfrm flipH="1">
            <a:off x="2656233" y="3122901"/>
            <a:ext cx="543315" cy="8839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/>
          <p:cNvCxnSpPr>
            <a:stCxn id="16" idx="1"/>
            <a:endCxn id="16" idx="8"/>
          </p:cNvCxnSpPr>
          <p:nvPr/>
        </p:nvCxnSpPr>
        <p:spPr>
          <a:xfrm flipV="1">
            <a:off x="5120993" y="3080496"/>
            <a:ext cx="14151" cy="8688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35" idx="2"/>
            <a:endCxn id="23" idx="6"/>
          </p:cNvCxnSpPr>
          <p:nvPr/>
        </p:nvCxnSpPr>
        <p:spPr>
          <a:xfrm flipH="1">
            <a:off x="1799332" y="3161581"/>
            <a:ext cx="2742785" cy="3411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"/>
          <p:cNvCxnSpPr/>
          <p:nvPr/>
        </p:nvCxnSpPr>
        <p:spPr>
          <a:xfrm flipH="1">
            <a:off x="2891965" y="3198657"/>
            <a:ext cx="255174" cy="415136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Connecteur droit 40"/>
          <p:cNvCxnSpPr>
            <a:stCxn id="35" idx="0"/>
            <a:endCxn id="16" idx="7"/>
          </p:cNvCxnSpPr>
          <p:nvPr/>
        </p:nvCxnSpPr>
        <p:spPr>
          <a:xfrm flipH="1" flipV="1">
            <a:off x="1828992" y="3172422"/>
            <a:ext cx="2491895" cy="1033605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9"/>
          <p:cNvSpPr txBox="1"/>
          <p:nvPr/>
        </p:nvSpPr>
        <p:spPr>
          <a:xfrm>
            <a:off x="2173483" y="5345806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53" name="TextBox 29"/>
          <p:cNvSpPr txBox="1"/>
          <p:nvPr/>
        </p:nvSpPr>
        <p:spPr>
          <a:xfrm>
            <a:off x="2965077" y="1983122"/>
            <a:ext cx="2013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See-through</a:t>
            </a:r>
          </a:p>
          <a:p>
            <a:r>
              <a:rPr lang="fr-FR" sz="2800" dirty="0" smtClean="0">
                <a:solidFill>
                  <a:srgbClr val="FF0000"/>
                </a:solidFill>
                <a:latin typeface="Futura Light" pitchFamily="50" charset="0"/>
              </a:rPr>
              <a:t>image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</a:t>
            </a:r>
            <a:r>
              <a:rPr lang="en-US" dirty="0"/>
              <a:t>: virtual </a:t>
            </a:r>
            <a:r>
              <a:rPr lang="en-US" b="1" i="1" u="sng" dirty="0" smtClean="0"/>
              <a:t>behind </a:t>
            </a:r>
            <a:r>
              <a:rPr lang="en-US" dirty="0" smtClean="0"/>
              <a:t>of </a:t>
            </a:r>
            <a:r>
              <a:rPr lang="en-US" dirty="0"/>
              <a:t>physical</a:t>
            </a:r>
            <a:endParaRPr lang="en-US" u="sng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3074939" y="3375669"/>
            <a:ext cx="872904" cy="238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 flipH="1" flipV="1">
            <a:off x="3166109" y="3232954"/>
            <a:ext cx="960067" cy="504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H="1" flipV="1">
            <a:off x="2978321" y="3537463"/>
            <a:ext cx="1029904" cy="420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http://i.vimeocdn.com/video/360247595_1280x7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2" t="30024" r="14986" b="5466"/>
          <a:stretch/>
        </p:blipFill>
        <p:spPr bwMode="auto">
          <a:xfrm>
            <a:off x="6919902" y="2813743"/>
            <a:ext cx="44943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 4"/>
          <p:cNvSpPr/>
          <p:nvPr/>
        </p:nvSpPr>
        <p:spPr>
          <a:xfrm>
            <a:off x="8942197" y="3853154"/>
            <a:ext cx="742950" cy="742950"/>
          </a:xfrm>
          <a:custGeom>
            <a:avLst/>
            <a:gdLst>
              <a:gd name="connsiteX0" fmla="*/ 727710 w 742950"/>
              <a:gd name="connsiteY0" fmla="*/ 693420 h 742950"/>
              <a:gd name="connsiteX1" fmla="*/ 240030 w 742950"/>
              <a:gd name="connsiteY1" fmla="*/ 742950 h 742950"/>
              <a:gd name="connsiteX2" fmla="*/ 0 w 742950"/>
              <a:gd name="connsiteY2" fmla="*/ 598170 h 742950"/>
              <a:gd name="connsiteX3" fmla="*/ 7620 w 742950"/>
              <a:gd name="connsiteY3" fmla="*/ 60960 h 742950"/>
              <a:gd name="connsiteX4" fmla="*/ 491490 w 742950"/>
              <a:gd name="connsiteY4" fmla="*/ 0 h 742950"/>
              <a:gd name="connsiteX5" fmla="*/ 742950 w 742950"/>
              <a:gd name="connsiteY5" fmla="*/ 125730 h 742950"/>
              <a:gd name="connsiteX6" fmla="*/ 727710 w 742950"/>
              <a:gd name="connsiteY6" fmla="*/ 69342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950" h="742950">
                <a:moveTo>
                  <a:pt x="727710" y="693420"/>
                </a:moveTo>
                <a:lnTo>
                  <a:pt x="240030" y="742950"/>
                </a:lnTo>
                <a:lnTo>
                  <a:pt x="0" y="598170"/>
                </a:lnTo>
                <a:lnTo>
                  <a:pt x="7620" y="60960"/>
                </a:lnTo>
                <a:lnTo>
                  <a:pt x="491490" y="0"/>
                </a:lnTo>
                <a:lnTo>
                  <a:pt x="742950" y="125730"/>
                </a:lnTo>
                <a:lnTo>
                  <a:pt x="727710" y="69342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5" grpId="0" animBg="1"/>
      <p:bldP spid="53" grpId="0"/>
      <p:bldP spid="5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V="1">
            <a:off x="-1160463" y="4383087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-1969759" y="4023259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arallelogram 36"/>
          <p:cNvSpPr/>
          <p:nvPr/>
        </p:nvSpPr>
        <p:spPr>
          <a:xfrm rot="5400000">
            <a:off x="885865" y="261852"/>
            <a:ext cx="4092320" cy="4509174"/>
          </a:xfrm>
          <a:prstGeom prst="parallelogram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 rot="5400000">
            <a:off x="585244" y="1364002"/>
            <a:ext cx="2881822" cy="3401068"/>
          </a:xfrm>
          <a:prstGeom prst="parallelogram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3354757" y="4520348"/>
            <a:ext cx="1844709" cy="37067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354757" y="1527764"/>
            <a:ext cx="1812962" cy="85288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25955" y="470279"/>
            <a:ext cx="548187" cy="122426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-2338529" y="4614899"/>
            <a:ext cx="189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Right eye location</a:t>
            </a:r>
          </a:p>
        </p:txBody>
      </p:sp>
      <p:sp>
        <p:nvSpPr>
          <p:cNvPr id="28" name="Parallelogram 27"/>
          <p:cNvSpPr/>
          <p:nvPr/>
        </p:nvSpPr>
        <p:spPr>
          <a:xfrm rot="5400000">
            <a:off x="248291" y="1720405"/>
            <a:ext cx="2527830" cy="3024412"/>
          </a:xfrm>
          <a:prstGeom prst="parallelogram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endCxn id="11" idx="6"/>
          </p:cNvCxnSpPr>
          <p:nvPr/>
        </p:nvCxnSpPr>
        <p:spPr>
          <a:xfrm flipH="1">
            <a:off x="-1119856" y="1713587"/>
            <a:ext cx="1227562" cy="28067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1" idx="6"/>
          </p:cNvCxnSpPr>
          <p:nvPr/>
        </p:nvCxnSpPr>
        <p:spPr>
          <a:xfrm flipH="1">
            <a:off x="-1119856" y="2380646"/>
            <a:ext cx="4474613" cy="213970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-1073595" y="1818752"/>
            <a:ext cx="99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-1093815" y="4501595"/>
            <a:ext cx="4448572" cy="1067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-1252990" y="4453781"/>
            <a:ext cx="133134" cy="1331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2062286" y="4093953"/>
            <a:ext cx="133134" cy="13313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-2036245" y="798095"/>
            <a:ext cx="3113664" cy="3376468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-2036244" y="2348841"/>
            <a:ext cx="5738702" cy="18257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-2036245" y="4174564"/>
            <a:ext cx="5681470" cy="36082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arallelogram 50"/>
          <p:cNvSpPr/>
          <p:nvPr/>
        </p:nvSpPr>
        <p:spPr>
          <a:xfrm rot="5400000">
            <a:off x="1474545" y="325580"/>
            <a:ext cx="3935754" cy="4730005"/>
          </a:xfrm>
          <a:prstGeom prst="parallelogram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arallelogram 52"/>
          <p:cNvSpPr/>
          <p:nvPr/>
        </p:nvSpPr>
        <p:spPr>
          <a:xfrm rot="5400000">
            <a:off x="322854" y="1481402"/>
            <a:ext cx="2835004" cy="3228802"/>
          </a:xfrm>
          <a:prstGeom prst="parallelogram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324757" y="798006"/>
            <a:ext cx="752662" cy="810718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3726689" y="1713587"/>
            <a:ext cx="2026128" cy="623277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726689" y="4512271"/>
            <a:ext cx="2111071" cy="142044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3165809" y="4256516"/>
            <a:ext cx="176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Left eye location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426504" y="4553443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403456" y="4175659"/>
            <a:ext cx="359662" cy="120498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allelogram 34"/>
          <p:cNvSpPr/>
          <p:nvPr/>
        </p:nvSpPr>
        <p:spPr>
          <a:xfrm rot="5400000">
            <a:off x="10259080" y="414252"/>
            <a:ext cx="4092320" cy="4509174"/>
          </a:xfrm>
          <a:prstGeom prst="parallelogram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/>
          <p:cNvSpPr/>
          <p:nvPr/>
        </p:nvSpPr>
        <p:spPr>
          <a:xfrm rot="5400000">
            <a:off x="8286347" y="3266994"/>
            <a:ext cx="1551096" cy="1017650"/>
          </a:xfrm>
          <a:prstGeom prst="parallelogram">
            <a:avLst>
              <a:gd name="adj" fmla="val 60376"/>
            </a:avLst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10375798" y="4709815"/>
            <a:ext cx="4196883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0375798" y="1680167"/>
            <a:ext cx="4165136" cy="201203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9042067" y="622682"/>
            <a:ext cx="1005290" cy="253382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34686" y="4767299"/>
            <a:ext cx="189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Right eye location</a:t>
            </a:r>
          </a:p>
        </p:txBody>
      </p:sp>
      <p:sp>
        <p:nvSpPr>
          <p:cNvPr id="49" name="Parallelogram 48"/>
          <p:cNvSpPr/>
          <p:nvPr/>
        </p:nvSpPr>
        <p:spPr>
          <a:xfrm rot="5400000">
            <a:off x="8706260" y="3937558"/>
            <a:ext cx="820505" cy="694861"/>
          </a:xfrm>
          <a:prstGeom prst="parallelogram">
            <a:avLst>
              <a:gd name="adj" fmla="val 42127"/>
            </a:avLst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551801" y="3064536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Stereo eyewear</a:t>
            </a:r>
            <a:endParaRPr lang="en-US" b="1" dirty="0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8429642" y="4697445"/>
            <a:ext cx="2436010" cy="137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332695" y="4636540"/>
            <a:ext cx="133134" cy="1331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310929" y="4246353"/>
            <a:ext cx="133134" cy="13313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336970" y="3599170"/>
            <a:ext cx="2242523" cy="727793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60"/>
          <p:cNvSpPr/>
          <p:nvPr/>
        </p:nvSpPr>
        <p:spPr>
          <a:xfrm rot="5400000">
            <a:off x="10847760" y="477980"/>
            <a:ext cx="3935754" cy="4730005"/>
          </a:xfrm>
          <a:prstGeom prst="parallelogram">
            <a:avLst/>
          </a:prstGeom>
          <a:noFill/>
          <a:ln w="952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8549007" y="875106"/>
            <a:ext cx="1911551" cy="209203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9570720" y="1865988"/>
            <a:ext cx="5555312" cy="173938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9555015" y="4535390"/>
            <a:ext cx="5655960" cy="27132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207406" y="4408916"/>
            <a:ext cx="176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Left eye location</a:t>
            </a:r>
          </a:p>
        </p:txBody>
      </p:sp>
      <p:sp>
        <p:nvSpPr>
          <p:cNvPr id="68" name="Parallelogram 67"/>
          <p:cNvSpPr/>
          <p:nvPr/>
        </p:nvSpPr>
        <p:spPr>
          <a:xfrm rot="5400000">
            <a:off x="7965085" y="3640571"/>
            <a:ext cx="801208" cy="637632"/>
          </a:xfrm>
          <a:prstGeom prst="parallelogram">
            <a:avLst>
              <a:gd name="adj" fmla="val 42127"/>
            </a:avLst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arallelogram 68"/>
          <p:cNvSpPr/>
          <p:nvPr/>
        </p:nvSpPr>
        <p:spPr>
          <a:xfrm rot="5400000">
            <a:off x="8932713" y="3239372"/>
            <a:ext cx="1550250" cy="1351607"/>
          </a:xfrm>
          <a:prstGeom prst="parallelogram">
            <a:avLst>
              <a:gd name="adj" fmla="val 38108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>
            <a:endCxn id="57" idx="3"/>
          </p:cNvCxnSpPr>
          <p:nvPr/>
        </p:nvCxnSpPr>
        <p:spPr>
          <a:xfrm flipH="1">
            <a:off x="7330426" y="2967141"/>
            <a:ext cx="1231708" cy="1392849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57" idx="6"/>
          </p:cNvCxnSpPr>
          <p:nvPr/>
        </p:nvCxnSpPr>
        <p:spPr>
          <a:xfrm flipH="1" flipV="1">
            <a:off x="7444063" y="4312920"/>
            <a:ext cx="2136033" cy="198707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56" idx="3"/>
          </p:cNvCxnSpPr>
          <p:nvPr/>
        </p:nvCxnSpPr>
        <p:spPr>
          <a:xfrm flipH="1">
            <a:off x="8352192" y="3682211"/>
            <a:ext cx="2031450" cy="106796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342816" y="3167513"/>
            <a:ext cx="674006" cy="153825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arallelogram 51"/>
          <p:cNvSpPr/>
          <p:nvPr/>
        </p:nvSpPr>
        <p:spPr>
          <a:xfrm rot="5400000">
            <a:off x="9597695" y="1833002"/>
            <a:ext cx="2831929" cy="2896954"/>
          </a:xfrm>
          <a:prstGeom prst="parallelogram">
            <a:avLst>
              <a:gd name="adj" fmla="val 30640"/>
            </a:avLst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720749" y="1570890"/>
            <a:ext cx="174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Physical support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1004991" y="2525721"/>
            <a:ext cx="6248219" cy="3041782"/>
          </a:xfrm>
          <a:custGeom>
            <a:avLst/>
            <a:gdLst>
              <a:gd name="connsiteX0" fmla="*/ 7477760 w 7477760"/>
              <a:gd name="connsiteY0" fmla="*/ 40640 h 3606800"/>
              <a:gd name="connsiteX1" fmla="*/ 6817360 w 7477760"/>
              <a:gd name="connsiteY1" fmla="*/ 538480 h 3606800"/>
              <a:gd name="connsiteX2" fmla="*/ 3373120 w 7477760"/>
              <a:gd name="connsiteY2" fmla="*/ 243840 h 3606800"/>
              <a:gd name="connsiteX3" fmla="*/ 2946400 w 7477760"/>
              <a:gd name="connsiteY3" fmla="*/ 1188720 h 3606800"/>
              <a:gd name="connsiteX4" fmla="*/ 3261360 w 7477760"/>
              <a:gd name="connsiteY4" fmla="*/ 1473200 h 3606800"/>
              <a:gd name="connsiteX5" fmla="*/ 4876800 w 7477760"/>
              <a:gd name="connsiteY5" fmla="*/ 2204720 h 3606800"/>
              <a:gd name="connsiteX6" fmla="*/ 4795520 w 7477760"/>
              <a:gd name="connsiteY6" fmla="*/ 2854960 h 3606800"/>
              <a:gd name="connsiteX7" fmla="*/ 3962400 w 7477760"/>
              <a:gd name="connsiteY7" fmla="*/ 3606800 h 3606800"/>
              <a:gd name="connsiteX8" fmla="*/ 0 w 7477760"/>
              <a:gd name="connsiteY8" fmla="*/ 497840 h 3606800"/>
              <a:gd name="connsiteX9" fmla="*/ 101600 w 7477760"/>
              <a:gd name="connsiteY9" fmla="*/ 50800 h 3606800"/>
              <a:gd name="connsiteX10" fmla="*/ 325120 w 7477760"/>
              <a:gd name="connsiteY10" fmla="*/ 0 h 3606800"/>
              <a:gd name="connsiteX11" fmla="*/ 7477760 w 7477760"/>
              <a:gd name="connsiteY11" fmla="*/ 40640 h 360680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101600 w 7477760"/>
              <a:gd name="connsiteY9" fmla="*/ 10160 h 3566160"/>
              <a:gd name="connsiteX10" fmla="*/ 254000 w 7477760"/>
              <a:gd name="connsiteY10" fmla="*/ 111760 h 3566160"/>
              <a:gd name="connsiteX11" fmla="*/ 7477760 w 7477760"/>
              <a:gd name="connsiteY11" fmla="*/ 0 h 3566160"/>
              <a:gd name="connsiteX0" fmla="*/ 7477760 w 7477760"/>
              <a:gd name="connsiteY0" fmla="*/ 0 h 3566160"/>
              <a:gd name="connsiteX1" fmla="*/ 6817360 w 7477760"/>
              <a:gd name="connsiteY1" fmla="*/ 497840 h 3566160"/>
              <a:gd name="connsiteX2" fmla="*/ 3373120 w 7477760"/>
              <a:gd name="connsiteY2" fmla="*/ 203200 h 3566160"/>
              <a:gd name="connsiteX3" fmla="*/ 2946400 w 7477760"/>
              <a:gd name="connsiteY3" fmla="*/ 1148080 h 3566160"/>
              <a:gd name="connsiteX4" fmla="*/ 3261360 w 7477760"/>
              <a:gd name="connsiteY4" fmla="*/ 1432560 h 3566160"/>
              <a:gd name="connsiteX5" fmla="*/ 4876800 w 7477760"/>
              <a:gd name="connsiteY5" fmla="*/ 2164080 h 3566160"/>
              <a:gd name="connsiteX6" fmla="*/ 4795520 w 7477760"/>
              <a:gd name="connsiteY6" fmla="*/ 2814320 h 3566160"/>
              <a:gd name="connsiteX7" fmla="*/ 3962400 w 7477760"/>
              <a:gd name="connsiteY7" fmla="*/ 3566160 h 3566160"/>
              <a:gd name="connsiteX8" fmla="*/ 0 w 7477760"/>
              <a:gd name="connsiteY8" fmla="*/ 457200 h 3566160"/>
              <a:gd name="connsiteX9" fmla="*/ 254000 w 7477760"/>
              <a:gd name="connsiteY9" fmla="*/ 111760 h 3566160"/>
              <a:gd name="connsiteX10" fmla="*/ 7477760 w 7477760"/>
              <a:gd name="connsiteY10" fmla="*/ 0 h 3566160"/>
              <a:gd name="connsiteX0" fmla="*/ 7223760 w 7223760"/>
              <a:gd name="connsiteY0" fmla="*/ 0 h 3566160"/>
              <a:gd name="connsiteX1" fmla="*/ 6563360 w 7223760"/>
              <a:gd name="connsiteY1" fmla="*/ 497840 h 3566160"/>
              <a:gd name="connsiteX2" fmla="*/ 3119120 w 7223760"/>
              <a:gd name="connsiteY2" fmla="*/ 203200 h 3566160"/>
              <a:gd name="connsiteX3" fmla="*/ 2692400 w 7223760"/>
              <a:gd name="connsiteY3" fmla="*/ 1148080 h 3566160"/>
              <a:gd name="connsiteX4" fmla="*/ 3007360 w 7223760"/>
              <a:gd name="connsiteY4" fmla="*/ 1432560 h 3566160"/>
              <a:gd name="connsiteX5" fmla="*/ 4622800 w 7223760"/>
              <a:gd name="connsiteY5" fmla="*/ 2164080 h 3566160"/>
              <a:gd name="connsiteX6" fmla="*/ 4541520 w 7223760"/>
              <a:gd name="connsiteY6" fmla="*/ 2814320 h 3566160"/>
              <a:gd name="connsiteX7" fmla="*/ 3708400 w 7223760"/>
              <a:gd name="connsiteY7" fmla="*/ 3566160 h 3566160"/>
              <a:gd name="connsiteX8" fmla="*/ 0 w 7223760"/>
              <a:gd name="connsiteY8" fmla="*/ 111760 h 3566160"/>
              <a:gd name="connsiteX9" fmla="*/ 7223760 w 7223760"/>
              <a:gd name="connsiteY9" fmla="*/ 0 h 3566160"/>
              <a:gd name="connsiteX0" fmla="*/ 7325360 w 7325360"/>
              <a:gd name="connsiteY0" fmla="*/ 0 h 3566160"/>
              <a:gd name="connsiteX1" fmla="*/ 6664960 w 7325360"/>
              <a:gd name="connsiteY1" fmla="*/ 49784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310896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4724400 w 7325360"/>
              <a:gd name="connsiteY5" fmla="*/ 2164080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  <a:gd name="connsiteX0" fmla="*/ 7325360 w 7325360"/>
              <a:gd name="connsiteY0" fmla="*/ 0 h 3566160"/>
              <a:gd name="connsiteX1" fmla="*/ 7112000 w 7325360"/>
              <a:gd name="connsiteY1" fmla="*/ 182880 h 3566160"/>
              <a:gd name="connsiteX2" fmla="*/ 3220720 w 7325360"/>
              <a:gd name="connsiteY2" fmla="*/ 203200 h 3566160"/>
              <a:gd name="connsiteX3" fmla="*/ 2794000 w 7325360"/>
              <a:gd name="connsiteY3" fmla="*/ 1148080 h 3566160"/>
              <a:gd name="connsiteX4" fmla="*/ 2895600 w 7325360"/>
              <a:gd name="connsiteY4" fmla="*/ 1432560 h 3566160"/>
              <a:gd name="connsiteX5" fmla="*/ 5081745 w 7325360"/>
              <a:gd name="connsiteY5" fmla="*/ 2314165 h 3566160"/>
              <a:gd name="connsiteX6" fmla="*/ 4643120 w 7325360"/>
              <a:gd name="connsiteY6" fmla="*/ 2814320 h 3566160"/>
              <a:gd name="connsiteX7" fmla="*/ 3810000 w 7325360"/>
              <a:gd name="connsiteY7" fmla="*/ 3566160 h 3566160"/>
              <a:gd name="connsiteX8" fmla="*/ 0 w 7325360"/>
              <a:gd name="connsiteY8" fmla="*/ 223520 h 3566160"/>
              <a:gd name="connsiteX9" fmla="*/ 7325360 w 7325360"/>
              <a:gd name="connsiteY9" fmla="*/ 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25360" h="3566160">
                <a:moveTo>
                  <a:pt x="7325360" y="0"/>
                </a:moveTo>
                <a:lnTo>
                  <a:pt x="7112000" y="182880"/>
                </a:lnTo>
                <a:lnTo>
                  <a:pt x="3220720" y="203200"/>
                </a:lnTo>
                <a:lnTo>
                  <a:pt x="2794000" y="1148080"/>
                </a:lnTo>
                <a:lnTo>
                  <a:pt x="2895600" y="1432560"/>
                </a:lnTo>
                <a:lnTo>
                  <a:pt x="5081745" y="2314165"/>
                </a:lnTo>
                <a:lnTo>
                  <a:pt x="4643120" y="2814320"/>
                </a:lnTo>
                <a:lnTo>
                  <a:pt x="3810000" y="3566160"/>
                </a:lnTo>
                <a:lnTo>
                  <a:pt x="0" y="223520"/>
                </a:lnTo>
                <a:lnTo>
                  <a:pt x="7325360" y="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129325" y="2701073"/>
            <a:ext cx="1045131" cy="10725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885" y="2051332"/>
            <a:ext cx="147066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User’s eye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4046773" y="2508389"/>
            <a:ext cx="3241101" cy="3280811"/>
          </a:xfrm>
          <a:custGeom>
            <a:avLst/>
            <a:gdLst>
              <a:gd name="connsiteX0" fmla="*/ 4714240 w 4714240"/>
              <a:gd name="connsiteY0" fmla="*/ 0 h 4795520"/>
              <a:gd name="connsiteX1" fmla="*/ 3840480 w 4714240"/>
              <a:gd name="connsiteY1" fmla="*/ 660400 h 4795520"/>
              <a:gd name="connsiteX2" fmla="*/ 3098800 w 4714240"/>
              <a:gd name="connsiteY2" fmla="*/ 894080 h 4795520"/>
              <a:gd name="connsiteX3" fmla="*/ 2489200 w 4714240"/>
              <a:gd name="connsiteY3" fmla="*/ 1209040 h 4795520"/>
              <a:gd name="connsiteX4" fmla="*/ 2174240 w 4714240"/>
              <a:gd name="connsiteY4" fmla="*/ 1778000 h 4795520"/>
              <a:gd name="connsiteX5" fmla="*/ 2011680 w 4714240"/>
              <a:gd name="connsiteY5" fmla="*/ 2458720 h 4795520"/>
              <a:gd name="connsiteX6" fmla="*/ 1981200 w 4714240"/>
              <a:gd name="connsiteY6" fmla="*/ 2814320 h 4795520"/>
              <a:gd name="connsiteX7" fmla="*/ 1188720 w 4714240"/>
              <a:gd name="connsiteY7" fmla="*/ 3576320 h 4795520"/>
              <a:gd name="connsiteX8" fmla="*/ 0 w 4714240"/>
              <a:gd name="connsiteY8" fmla="*/ 4795520 h 4795520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2184400 w 3799840"/>
              <a:gd name="connsiteY2" fmla="*/ 894080 h 3846396"/>
              <a:gd name="connsiteX3" fmla="*/ 1574800 w 3799840"/>
              <a:gd name="connsiteY3" fmla="*/ 1209040 h 3846396"/>
              <a:gd name="connsiteX4" fmla="*/ 1259840 w 3799840"/>
              <a:gd name="connsiteY4" fmla="*/ 1778000 h 3846396"/>
              <a:gd name="connsiteX5" fmla="*/ 1097280 w 3799840"/>
              <a:gd name="connsiteY5" fmla="*/ 2458720 h 3846396"/>
              <a:gd name="connsiteX6" fmla="*/ 1066800 w 3799840"/>
              <a:gd name="connsiteY6" fmla="*/ 2814320 h 3846396"/>
              <a:gd name="connsiteX7" fmla="*/ 274320 w 3799840"/>
              <a:gd name="connsiteY7" fmla="*/ 3576320 h 3846396"/>
              <a:gd name="connsiteX8" fmla="*/ 0 w 3799840"/>
              <a:gd name="connsiteY8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574800 w 3799840"/>
              <a:gd name="connsiteY2" fmla="*/ 1209040 h 3846396"/>
              <a:gd name="connsiteX3" fmla="*/ 1259840 w 3799840"/>
              <a:gd name="connsiteY3" fmla="*/ 1778000 h 3846396"/>
              <a:gd name="connsiteX4" fmla="*/ 1097280 w 3799840"/>
              <a:gd name="connsiteY4" fmla="*/ 2458720 h 3846396"/>
              <a:gd name="connsiteX5" fmla="*/ 1066800 w 3799840"/>
              <a:gd name="connsiteY5" fmla="*/ 2814320 h 3846396"/>
              <a:gd name="connsiteX6" fmla="*/ 274320 w 3799840"/>
              <a:gd name="connsiteY6" fmla="*/ 3576320 h 3846396"/>
              <a:gd name="connsiteX7" fmla="*/ 0 w 3799840"/>
              <a:gd name="connsiteY7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259840 w 3799840"/>
              <a:gd name="connsiteY2" fmla="*/ 1778000 h 3846396"/>
              <a:gd name="connsiteX3" fmla="*/ 1097280 w 3799840"/>
              <a:gd name="connsiteY3" fmla="*/ 2458720 h 3846396"/>
              <a:gd name="connsiteX4" fmla="*/ 1066800 w 3799840"/>
              <a:gd name="connsiteY4" fmla="*/ 2814320 h 3846396"/>
              <a:gd name="connsiteX5" fmla="*/ 274320 w 3799840"/>
              <a:gd name="connsiteY5" fmla="*/ 3576320 h 3846396"/>
              <a:gd name="connsiteX6" fmla="*/ 0 w 3799840"/>
              <a:gd name="connsiteY6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097280 w 3799840"/>
              <a:gd name="connsiteY2" fmla="*/ 2458720 h 3846396"/>
              <a:gd name="connsiteX3" fmla="*/ 1066800 w 3799840"/>
              <a:gd name="connsiteY3" fmla="*/ 2814320 h 3846396"/>
              <a:gd name="connsiteX4" fmla="*/ 274320 w 3799840"/>
              <a:gd name="connsiteY4" fmla="*/ 3576320 h 3846396"/>
              <a:gd name="connsiteX5" fmla="*/ 0 w 3799840"/>
              <a:gd name="connsiteY5" fmla="*/ 3846396 h 3846396"/>
              <a:gd name="connsiteX0" fmla="*/ 3799840 w 3799840"/>
              <a:gd name="connsiteY0" fmla="*/ 0 h 3846396"/>
              <a:gd name="connsiteX1" fmla="*/ 2926080 w 3799840"/>
              <a:gd name="connsiteY1" fmla="*/ 660400 h 3846396"/>
              <a:gd name="connsiteX2" fmla="*/ 1066800 w 3799840"/>
              <a:gd name="connsiteY2" fmla="*/ 2814320 h 3846396"/>
              <a:gd name="connsiteX3" fmla="*/ 274320 w 3799840"/>
              <a:gd name="connsiteY3" fmla="*/ 3576320 h 3846396"/>
              <a:gd name="connsiteX4" fmla="*/ 0 w 3799840"/>
              <a:gd name="connsiteY4" fmla="*/ 3846396 h 3846396"/>
              <a:gd name="connsiteX0" fmla="*/ 3799840 w 3799840"/>
              <a:gd name="connsiteY0" fmla="*/ 0 h 3846396"/>
              <a:gd name="connsiteX1" fmla="*/ 1066800 w 3799840"/>
              <a:gd name="connsiteY1" fmla="*/ 2814320 h 3846396"/>
              <a:gd name="connsiteX2" fmla="*/ 274320 w 3799840"/>
              <a:gd name="connsiteY2" fmla="*/ 3576320 h 3846396"/>
              <a:gd name="connsiteX3" fmla="*/ 0 w 3799840"/>
              <a:gd name="connsiteY3" fmla="*/ 3846396 h 384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9840" h="3846396">
                <a:moveTo>
                  <a:pt x="3799840" y="0"/>
                </a:moveTo>
                <a:lnTo>
                  <a:pt x="1066800" y="2814320"/>
                </a:lnTo>
                <a:lnTo>
                  <a:pt x="274320" y="3576320"/>
                </a:lnTo>
                <a:cubicBezTo>
                  <a:pt x="-121920" y="3982720"/>
                  <a:pt x="396240" y="3439996"/>
                  <a:pt x="0" y="3846396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 rot="900000">
            <a:off x="562886" y="2417394"/>
            <a:ext cx="528629" cy="511297"/>
            <a:chOff x="2575560" y="4053840"/>
            <a:chExt cx="619760" cy="599440"/>
          </a:xfrm>
        </p:grpSpPr>
        <p:sp>
          <p:nvSpPr>
            <p:cNvPr id="8" name="Oval 7"/>
            <p:cNvSpPr/>
            <p:nvPr/>
          </p:nvSpPr>
          <p:spPr>
            <a:xfrm>
              <a:off x="2951480" y="4165600"/>
              <a:ext cx="121920" cy="436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Futura Light" pitchFamily="50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2575560" y="4053840"/>
              <a:ext cx="619760" cy="355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575560" y="4384040"/>
              <a:ext cx="538480" cy="2692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5320743" y="2703429"/>
            <a:ext cx="1775349" cy="1791897"/>
          </a:xfrm>
          <a:custGeom>
            <a:avLst/>
            <a:gdLst>
              <a:gd name="connsiteX0" fmla="*/ 0 w 1950720"/>
              <a:gd name="connsiteY0" fmla="*/ 1625600 h 1625600"/>
              <a:gd name="connsiteX1" fmla="*/ 0 w 1950720"/>
              <a:gd name="connsiteY1" fmla="*/ 1625600 h 1625600"/>
              <a:gd name="connsiteX2" fmla="*/ 91440 w 1950720"/>
              <a:gd name="connsiteY2" fmla="*/ 1280160 h 1625600"/>
              <a:gd name="connsiteX3" fmla="*/ 416560 w 1950720"/>
              <a:gd name="connsiteY3" fmla="*/ 680720 h 1625600"/>
              <a:gd name="connsiteX4" fmla="*/ 1016000 w 1950720"/>
              <a:gd name="connsiteY4" fmla="*/ 345440 h 1625600"/>
              <a:gd name="connsiteX5" fmla="*/ 1818640 w 1950720"/>
              <a:gd name="connsiteY5" fmla="*/ 121920 h 1625600"/>
              <a:gd name="connsiteX6" fmla="*/ 1950720 w 1950720"/>
              <a:gd name="connsiteY6" fmla="*/ 0 h 1625600"/>
              <a:gd name="connsiteX0" fmla="*/ 0 w 2367280"/>
              <a:gd name="connsiteY0" fmla="*/ 1950720 h 1950720"/>
              <a:gd name="connsiteX1" fmla="*/ 0 w 2367280"/>
              <a:gd name="connsiteY1" fmla="*/ 1950720 h 1950720"/>
              <a:gd name="connsiteX2" fmla="*/ 91440 w 2367280"/>
              <a:gd name="connsiteY2" fmla="*/ 1605280 h 1950720"/>
              <a:gd name="connsiteX3" fmla="*/ 416560 w 2367280"/>
              <a:gd name="connsiteY3" fmla="*/ 1005840 h 1950720"/>
              <a:gd name="connsiteX4" fmla="*/ 1016000 w 2367280"/>
              <a:gd name="connsiteY4" fmla="*/ 670560 h 1950720"/>
              <a:gd name="connsiteX5" fmla="*/ 1818640 w 2367280"/>
              <a:gd name="connsiteY5" fmla="*/ 447040 h 1950720"/>
              <a:gd name="connsiteX6" fmla="*/ 2367280 w 2367280"/>
              <a:gd name="connsiteY6" fmla="*/ 0 h 1950720"/>
              <a:gd name="connsiteX0" fmla="*/ 0 w 2367280"/>
              <a:gd name="connsiteY0" fmla="*/ 1950720 h 2143686"/>
              <a:gd name="connsiteX1" fmla="*/ 371639 w 2367280"/>
              <a:gd name="connsiteY1" fmla="*/ 2143686 h 2143686"/>
              <a:gd name="connsiteX2" fmla="*/ 91440 w 2367280"/>
              <a:gd name="connsiteY2" fmla="*/ 1605280 h 2143686"/>
              <a:gd name="connsiteX3" fmla="*/ 416560 w 2367280"/>
              <a:gd name="connsiteY3" fmla="*/ 1005840 h 2143686"/>
              <a:gd name="connsiteX4" fmla="*/ 1016000 w 2367280"/>
              <a:gd name="connsiteY4" fmla="*/ 670560 h 2143686"/>
              <a:gd name="connsiteX5" fmla="*/ 1818640 w 2367280"/>
              <a:gd name="connsiteY5" fmla="*/ 447040 h 2143686"/>
              <a:gd name="connsiteX6" fmla="*/ 2367280 w 2367280"/>
              <a:gd name="connsiteY6" fmla="*/ 0 h 2143686"/>
              <a:gd name="connsiteX0" fmla="*/ 280199 w 2275840"/>
              <a:gd name="connsiteY0" fmla="*/ 2143686 h 2143686"/>
              <a:gd name="connsiteX1" fmla="*/ 0 w 2275840"/>
              <a:gd name="connsiteY1" fmla="*/ 1605280 h 2143686"/>
              <a:gd name="connsiteX2" fmla="*/ 325120 w 2275840"/>
              <a:gd name="connsiteY2" fmla="*/ 1005840 h 2143686"/>
              <a:gd name="connsiteX3" fmla="*/ 924560 w 2275840"/>
              <a:gd name="connsiteY3" fmla="*/ 670560 h 2143686"/>
              <a:gd name="connsiteX4" fmla="*/ 1727200 w 2275840"/>
              <a:gd name="connsiteY4" fmla="*/ 447040 h 2143686"/>
              <a:gd name="connsiteX5" fmla="*/ 2275840 w 2275840"/>
              <a:gd name="connsiteY5" fmla="*/ 0 h 2143686"/>
              <a:gd name="connsiteX0" fmla="*/ 0 w 1995641"/>
              <a:gd name="connsiteY0" fmla="*/ 2143686 h 2143686"/>
              <a:gd name="connsiteX1" fmla="*/ 44921 w 1995641"/>
              <a:gd name="connsiteY1" fmla="*/ 1005840 h 2143686"/>
              <a:gd name="connsiteX2" fmla="*/ 644361 w 1995641"/>
              <a:gd name="connsiteY2" fmla="*/ 670560 h 2143686"/>
              <a:gd name="connsiteX3" fmla="*/ 1447001 w 1995641"/>
              <a:gd name="connsiteY3" fmla="*/ 447040 h 2143686"/>
              <a:gd name="connsiteX4" fmla="*/ 1995641 w 1995641"/>
              <a:gd name="connsiteY4" fmla="*/ 0 h 2143686"/>
              <a:gd name="connsiteX0" fmla="*/ 0 w 1995641"/>
              <a:gd name="connsiteY0" fmla="*/ 2143686 h 2143686"/>
              <a:gd name="connsiteX1" fmla="*/ 644361 w 1995641"/>
              <a:gd name="connsiteY1" fmla="*/ 670560 h 2143686"/>
              <a:gd name="connsiteX2" fmla="*/ 1447001 w 1995641"/>
              <a:gd name="connsiteY2" fmla="*/ 447040 h 2143686"/>
              <a:gd name="connsiteX3" fmla="*/ 1995641 w 1995641"/>
              <a:gd name="connsiteY3" fmla="*/ 0 h 2143686"/>
              <a:gd name="connsiteX0" fmla="*/ 0 w 1995641"/>
              <a:gd name="connsiteY0" fmla="*/ 2143686 h 2143686"/>
              <a:gd name="connsiteX1" fmla="*/ 622921 w 1995641"/>
              <a:gd name="connsiteY1" fmla="*/ 670560 h 2143686"/>
              <a:gd name="connsiteX2" fmla="*/ 1447001 w 1995641"/>
              <a:gd name="connsiteY2" fmla="*/ 447040 h 2143686"/>
              <a:gd name="connsiteX3" fmla="*/ 1995641 w 1995641"/>
              <a:gd name="connsiteY3" fmla="*/ 0 h 2143686"/>
              <a:gd name="connsiteX0" fmla="*/ 0 w 1995641"/>
              <a:gd name="connsiteY0" fmla="*/ 2143686 h 2143686"/>
              <a:gd name="connsiteX1" fmla="*/ 1447001 w 1995641"/>
              <a:gd name="connsiteY1" fmla="*/ 447040 h 2143686"/>
              <a:gd name="connsiteX2" fmla="*/ 1995641 w 1995641"/>
              <a:gd name="connsiteY2" fmla="*/ 0 h 2143686"/>
              <a:gd name="connsiteX0" fmla="*/ 0 w 1995641"/>
              <a:gd name="connsiteY0" fmla="*/ 2143686 h 2143686"/>
              <a:gd name="connsiteX1" fmla="*/ 1547057 w 1995641"/>
              <a:gd name="connsiteY1" fmla="*/ 568537 h 2143686"/>
              <a:gd name="connsiteX2" fmla="*/ 1995641 w 1995641"/>
              <a:gd name="connsiteY2" fmla="*/ 0 h 2143686"/>
              <a:gd name="connsiteX0" fmla="*/ 0 w 2081404"/>
              <a:gd name="connsiteY0" fmla="*/ 2100805 h 2100805"/>
              <a:gd name="connsiteX1" fmla="*/ 1547057 w 2081404"/>
              <a:gd name="connsiteY1" fmla="*/ 525656 h 2100805"/>
              <a:gd name="connsiteX2" fmla="*/ 2081404 w 2081404"/>
              <a:gd name="connsiteY2" fmla="*/ 0 h 210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1404" h="2100805">
                <a:moveTo>
                  <a:pt x="0" y="2100805"/>
                </a:moveTo>
                <a:lnTo>
                  <a:pt x="1547057" y="525656"/>
                </a:lnTo>
                <a:lnTo>
                  <a:pt x="2081404" y="0"/>
                </a:lnTo>
              </a:path>
            </a:pathLst>
          </a:cu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Futura Light" pitchFamily="5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10112" y="4892299"/>
            <a:ext cx="1247245" cy="81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Futura Light" pitchFamily="50" charset="0"/>
              </a:rPr>
              <a:t>Physical </a:t>
            </a:r>
          </a:p>
          <a:p>
            <a:r>
              <a:rPr lang="en-US" sz="2800" dirty="0" smtClean="0">
                <a:latin typeface="Futura Light" pitchFamily="50" charset="0"/>
              </a:rPr>
              <a:t>support</a:t>
            </a:r>
            <a:endParaRPr lang="en-US" sz="2800" dirty="0">
              <a:latin typeface="Futura Light" pitchFamily="5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83379" y="1731824"/>
            <a:ext cx="1057191" cy="81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Virtual </a:t>
            </a:r>
          </a:p>
          <a:p>
            <a:r>
              <a:rPr lang="en-US" sz="2800" dirty="0" smtClean="0">
                <a:solidFill>
                  <a:schemeClr val="accent1"/>
                </a:solidFill>
                <a:latin typeface="Futura Light" pitchFamily="50" charset="0"/>
              </a:rPr>
              <a:t>object</a:t>
            </a:r>
            <a:endParaRPr lang="en-US" sz="2800" dirty="0">
              <a:solidFill>
                <a:schemeClr val="accent1"/>
              </a:solidFill>
              <a:latin typeface="Futura Light" pitchFamily="5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06203" y="4069124"/>
            <a:ext cx="1658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“</a:t>
            </a:r>
            <a:r>
              <a:rPr lang="en-US" sz="2800" dirty="0" smtClean="0">
                <a:solidFill>
                  <a:srgbClr val="FF0000"/>
                </a:solidFill>
                <a:latin typeface="Futura Light" pitchFamily="50" charset="0"/>
              </a:rPr>
              <a:t>shadow”</a:t>
            </a:r>
            <a:endParaRPr lang="en-US" sz="2800" dirty="0">
              <a:solidFill>
                <a:srgbClr val="FF0000"/>
              </a:solidFill>
              <a:latin typeface="Futura Light" pitchFamily="50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3126968" y="2701073"/>
            <a:ext cx="1047488" cy="1072558"/>
          </a:xfrm>
          <a:prstGeom prst="arc">
            <a:avLst>
              <a:gd name="adj1" fmla="val 6402194"/>
              <a:gd name="adj2" fmla="val 16633392"/>
            </a:avLst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lt1"/>
              </a:solidFill>
              <a:latin typeface="Futura Light" pitchFamily="50" charset="0"/>
            </a:endParaRPr>
          </a:p>
        </p:txBody>
      </p:sp>
      <p:cxnSp>
        <p:nvCxnSpPr>
          <p:cNvPr id="39" name="Connecteur droit 38"/>
          <p:cNvCxnSpPr>
            <a:stCxn id="3" idx="2"/>
          </p:cNvCxnSpPr>
          <p:nvPr/>
        </p:nvCxnSpPr>
        <p:spPr>
          <a:xfrm flipH="1">
            <a:off x="1062644" y="2705533"/>
            <a:ext cx="2655471" cy="6478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3" idx="0"/>
          </p:cNvCxnSpPr>
          <p:nvPr/>
        </p:nvCxnSpPr>
        <p:spPr>
          <a:xfrm flipH="1" flipV="1">
            <a:off x="1062644" y="2770316"/>
            <a:ext cx="2434241" cy="97966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9"/>
          <p:cNvSpPr txBox="1"/>
          <p:nvPr/>
        </p:nvSpPr>
        <p:spPr>
          <a:xfrm>
            <a:off x="1990134" y="4967381"/>
            <a:ext cx="1524970" cy="446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Futura Light" pitchFamily="50" charset="0"/>
              </a:rPr>
              <a:t>User’s </a:t>
            </a:r>
            <a:r>
              <a:rPr lang="en-US" sz="2800" dirty="0" err="1" smtClean="0">
                <a:solidFill>
                  <a:schemeClr val="accent6"/>
                </a:solidFill>
                <a:latin typeface="Futura Light" pitchFamily="50" charset="0"/>
              </a:rPr>
              <a:t>FoV</a:t>
            </a:r>
            <a:endParaRPr lang="en-US" sz="2800" dirty="0">
              <a:solidFill>
                <a:schemeClr val="accent6"/>
              </a:solidFill>
              <a:latin typeface="Futura Light" pitchFamily="50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Image location: virtual </a:t>
            </a:r>
            <a:r>
              <a:rPr lang="en-US" b="1" i="1" u="sng" dirty="0" smtClean="0"/>
              <a:t>in front </a:t>
            </a:r>
            <a:r>
              <a:rPr lang="en-US" dirty="0" smtClean="0"/>
              <a:t>of physical</a:t>
            </a:r>
            <a:endParaRPr lang="en-US" u="sng" dirty="0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3337082" y="2800095"/>
            <a:ext cx="3371274" cy="93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3171160" y="2990516"/>
            <a:ext cx="3223822" cy="2997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6" idx="2"/>
          </p:cNvCxnSpPr>
          <p:nvPr/>
        </p:nvCxnSpPr>
        <p:spPr>
          <a:xfrm>
            <a:off x="3129325" y="3237352"/>
            <a:ext cx="2676878" cy="643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3171160" y="3400493"/>
            <a:ext cx="2215264" cy="930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https://i.ytimg.com/vi/bEDDj7Ahgwo/hq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375" r="1717" b="10374"/>
          <a:stretch/>
        </p:blipFill>
        <p:spPr bwMode="auto">
          <a:xfrm>
            <a:off x="7641210" y="2787492"/>
            <a:ext cx="4493505" cy="27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86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12780</TotalTime>
  <Words>1584</Words>
  <Application>Microsoft Office PowerPoint</Application>
  <PresentationFormat>Grand écran</PresentationFormat>
  <Paragraphs>710</Paragraphs>
  <Slides>80</Slides>
  <Notes>7</Notes>
  <HiddenSlides>3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Futura (Light)</vt:lpstr>
      <vt:lpstr>Futura Light</vt:lpstr>
      <vt:lpstr>Office Theme</vt:lpstr>
      <vt:lpstr>SPATIAL  AUGMENTED REALITY</vt:lpstr>
      <vt:lpstr>Introduction</vt:lpstr>
      <vt:lpstr>Spatial Augmented Reality</vt:lpstr>
      <vt:lpstr>Display location: Body vs Space</vt:lpstr>
      <vt:lpstr>So, spatial only means «not on the user » we do projector-based (S)AR</vt:lpstr>
      <vt:lpstr>Physical-Digital relationship</vt:lpstr>
      <vt:lpstr>Image location: co-located</vt:lpstr>
      <vt:lpstr>Image location: virtual behind of physical</vt:lpstr>
      <vt:lpstr>Image location: virtual in front of physical</vt:lpstr>
      <vt:lpstr>Image location: virtual in front of physical</vt:lpstr>
      <vt:lpstr>Image location: virtual in front of physical</vt:lpstr>
      <vt:lpstr>Depth error</vt:lpstr>
      <vt:lpstr>Présentation PowerPoint</vt:lpstr>
      <vt:lpstr>Each of these illusions  can be created using projectors</vt:lpstr>
      <vt:lpstr>Présentation PowerPoint</vt:lpstr>
      <vt:lpstr>Présentation PowerPoint</vt:lpstr>
      <vt:lpstr>The pin camera model: The parts</vt:lpstr>
      <vt:lpstr>The pin camera model: the Field of view</vt:lpstr>
      <vt:lpstr>The pin camera model: The Frustum</vt:lpstr>
      <vt:lpstr>The pin camera model: The Depth</vt:lpstr>
      <vt:lpstr>Knowing the camera parameters</vt:lpstr>
      <vt:lpstr>How do these matrices look like?</vt:lpstr>
      <vt:lpstr>How do these matrices look like?</vt:lpstr>
      <vt:lpstr>Présentation PowerPoint</vt:lpstr>
      <vt:lpstr>Changing the camera and the image plane</vt:lpstr>
      <vt:lpstr>Example 4  See-through – fixed camera</vt:lpstr>
      <vt:lpstr>Example 5  See-through – independent camera</vt:lpstr>
      <vt:lpstr>Présentation PowerPoint</vt:lpstr>
      <vt:lpstr>Présentation PowerPoint</vt:lpstr>
      <vt:lpstr>A projector is a reverse camera</vt:lpstr>
      <vt:lpstr>Example 1:  Frustum</vt:lpstr>
      <vt:lpstr>Example 2:  materials</vt:lpstr>
      <vt:lpstr>Example 3  Augmented surfaces vs virtual projection</vt:lpstr>
      <vt:lpstr>Présentation PowerPoint</vt:lpstr>
      <vt:lpstr>Example 1:  Frustum</vt:lpstr>
      <vt:lpstr>Calibration requires uv-xyz pairs</vt:lpstr>
      <vt:lpstr>Example 4:  Dummy calibration</vt:lpstr>
      <vt:lpstr>Example 5:  UV Picking (bad)</vt:lpstr>
      <vt:lpstr>Example 5:  Markers (decent/bad)</vt:lpstr>
      <vt:lpstr>Example 5:  Vision (decent /problematic)</vt:lpstr>
      <vt:lpstr>Présentation PowerPoint</vt:lpstr>
      <vt:lpstr>Other problems</vt:lpstr>
      <vt:lpstr>Image Distortion</vt:lpstr>
      <vt:lpstr>Présentation PowerPoint</vt:lpstr>
      <vt:lpstr>Présentation PowerPoint</vt:lpstr>
      <vt:lpstr>Other stuff</vt:lpstr>
      <vt:lpstr>Video See-through</vt:lpstr>
      <vt:lpstr>The end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 SAR is about creating augmentation by placing displays onto the environment</vt:lpstr>
      <vt:lpstr>Projector Based  Augmented Reality</vt:lpstr>
      <vt:lpstr>Types of projector-based AR</vt:lpstr>
      <vt:lpstr>Note: Anamorphic illusions are POV-dependent</vt:lpstr>
      <vt:lpstr>2. How do you make SAR happen?</vt:lpstr>
      <vt:lpstr>Intrinsics </vt:lpstr>
      <vt:lpstr>Extrinsics</vt:lpstr>
      <vt:lpstr>The pin camera model: The parts</vt:lpstr>
      <vt:lpstr>The pin camera model: the Field of view</vt:lpstr>
      <vt:lpstr>The pin camera model: The Frustum</vt:lpstr>
      <vt:lpstr>The pin camera model: The Depth</vt:lpstr>
      <vt:lpstr>Knowing the camera parameters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SAR works?</dc:title>
  <dc:creator>Joan Sol Roo</dc:creator>
  <cp:lastModifiedBy>Joan Sol Roo</cp:lastModifiedBy>
  <cp:revision>228</cp:revision>
  <dcterms:created xsi:type="dcterms:W3CDTF">2017-03-18T12:24:19Z</dcterms:created>
  <dcterms:modified xsi:type="dcterms:W3CDTF">2019-04-15T15:55:58Z</dcterms:modified>
</cp:coreProperties>
</file>